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9.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4.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5.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6.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18.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9.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20.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21.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9" r:id="rId6"/>
    <p:sldMasterId id="2147483725" r:id="rId7"/>
    <p:sldMasterId id="2147483750" r:id="rId8"/>
    <p:sldMasterId id="2147483768" r:id="rId9"/>
    <p:sldMasterId id="2147483780" r:id="rId10"/>
    <p:sldMasterId id="2147483787" r:id="rId11"/>
    <p:sldMasterId id="2147483829" r:id="rId12"/>
    <p:sldMasterId id="2147483852" r:id="rId13"/>
    <p:sldMasterId id="2147483873" r:id="rId14"/>
    <p:sldMasterId id="2147483896" r:id="rId15"/>
    <p:sldMasterId id="2147483920" r:id="rId16"/>
    <p:sldMasterId id="2147483954" r:id="rId17"/>
    <p:sldMasterId id="2147483992" r:id="rId18"/>
    <p:sldMasterId id="2147484016" r:id="rId19"/>
    <p:sldMasterId id="2147484041" r:id="rId20"/>
    <p:sldMasterId id="2147484078" r:id="rId21"/>
    <p:sldMasterId id="2147484099" r:id="rId22"/>
    <p:sldMasterId id="2147484124" r:id="rId23"/>
    <p:sldMasterId id="2147484146" r:id="rId24"/>
    <p:sldMasterId id="2147484182" r:id="rId25"/>
    <p:sldMasterId id="2147484203" r:id="rId26"/>
  </p:sldMasterIdLst>
  <p:notesMasterIdLst>
    <p:notesMasterId r:id="rId67"/>
  </p:notesMasterIdLst>
  <p:sldIdLst>
    <p:sldId id="330" r:id="rId27"/>
    <p:sldId id="398" r:id="rId28"/>
    <p:sldId id="333" r:id="rId29"/>
    <p:sldId id="397" r:id="rId30"/>
    <p:sldId id="420" r:id="rId31"/>
    <p:sldId id="407" r:id="rId32"/>
    <p:sldId id="405" r:id="rId33"/>
    <p:sldId id="387" r:id="rId34"/>
    <p:sldId id="370" r:id="rId35"/>
    <p:sldId id="368" r:id="rId36"/>
    <p:sldId id="369" r:id="rId37"/>
    <p:sldId id="373" r:id="rId38"/>
    <p:sldId id="408" r:id="rId39"/>
    <p:sldId id="409" r:id="rId40"/>
    <p:sldId id="410" r:id="rId41"/>
    <p:sldId id="411" r:id="rId42"/>
    <p:sldId id="412" r:id="rId43"/>
    <p:sldId id="419" r:id="rId44"/>
    <p:sldId id="417" r:id="rId45"/>
    <p:sldId id="401" r:id="rId46"/>
    <p:sldId id="347" r:id="rId47"/>
    <p:sldId id="375" r:id="rId48"/>
    <p:sldId id="346" r:id="rId49"/>
    <p:sldId id="349" r:id="rId50"/>
    <p:sldId id="372" r:id="rId51"/>
    <p:sldId id="413" r:id="rId52"/>
    <p:sldId id="414" r:id="rId53"/>
    <p:sldId id="418" r:id="rId54"/>
    <p:sldId id="415" r:id="rId55"/>
    <p:sldId id="416" r:id="rId56"/>
    <p:sldId id="406" r:id="rId57"/>
    <p:sldId id="354" r:id="rId58"/>
    <p:sldId id="364" r:id="rId59"/>
    <p:sldId id="353" r:id="rId60"/>
    <p:sldId id="395" r:id="rId61"/>
    <p:sldId id="332" r:id="rId62"/>
    <p:sldId id="356" r:id="rId63"/>
    <p:sldId id="358" r:id="rId64"/>
    <p:sldId id="359" r:id="rId65"/>
    <p:sldId id="36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330"/>
            <p14:sldId id="398"/>
            <p14:sldId id="333"/>
          </p14:sldIdLst>
        </p14:section>
        <p14:section name="Serverless @ Microsoft" id="{A9D24E56-1A34-424A-8FB2-2DA383FC410E}">
          <p14:sldIdLst>
            <p14:sldId id="397"/>
            <p14:sldId id="420"/>
            <p14:sldId id="407"/>
            <p14:sldId id="405"/>
            <p14:sldId id="387"/>
            <p14:sldId id="370"/>
            <p14:sldId id="368"/>
            <p14:sldId id="369"/>
            <p14:sldId id="373"/>
            <p14:sldId id="408"/>
            <p14:sldId id="409"/>
            <p14:sldId id="410"/>
            <p14:sldId id="411"/>
            <p14:sldId id="412"/>
            <p14:sldId id="419"/>
          </p14:sldIdLst>
        </p14:section>
        <p14:section name="Demo" id="{66EE16FC-997D-482F-B829-30E27EB1C9B0}">
          <p14:sldIdLst>
            <p14:sldId id="417"/>
          </p14:sldIdLst>
        </p14:section>
        <p14:section name="Tooling" id="{8CCC86E2-E640-48DE-82D5-6E9A593B0A63}">
          <p14:sldIdLst>
            <p14:sldId id="401"/>
            <p14:sldId id="347"/>
            <p14:sldId id="375"/>
            <p14:sldId id="346"/>
            <p14:sldId id="349"/>
            <p14:sldId id="372"/>
          </p14:sldIdLst>
        </p14:section>
        <p14:section name="Roadmap" id="{69C72919-FFB7-4801-902D-B2ABEE09444C}">
          <p14:sldIdLst>
            <p14:sldId id="413"/>
            <p14:sldId id="414"/>
          </p14:sldIdLst>
        </p14:section>
        <p14:section name="Summary" id="{7C4EAF36-AD8F-4537-BCDC-C5F18251424B}">
          <p14:sldIdLst>
            <p14:sldId id="418"/>
            <p14:sldId id="415"/>
            <p14:sldId id="416"/>
            <p14:sldId id="406"/>
            <p14:sldId id="354"/>
            <p14:sldId id="364"/>
            <p14:sldId id="353"/>
          </p14:sldIdLst>
        </p14:section>
        <p14:section name="zz - What is Serverless?" id="{EB879DB8-74DC-4B79-9935-3193BA4C2C26}">
          <p14:sldIdLst>
            <p14:sldId id="395"/>
            <p14:sldId id="332"/>
            <p14:sldId id="356"/>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 id="2" name="Andrew Coates (DX AUSTRALIA)" initials="AA" lastIdx="1" clrIdx="1">
    <p:extLst/>
  </p:cmAuthor>
  <p:cmAuthor id="3" name="Yochay Kiriaty" initials="YK" lastIdx="2" clrIdx="2">
    <p:extLst/>
  </p:cmAuthor>
  <p:cmAuthor id="4" name="Jeremy Thake" initials="JT"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83A"/>
    <a:srgbClr val="00A4E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2" autoAdjust="0"/>
    <p:restoredTop sz="46106" autoAdjust="0"/>
  </p:normalViewPr>
  <p:slideViewPr>
    <p:cSldViewPr snapToGrid="0">
      <p:cViewPr varScale="1">
        <p:scale>
          <a:sx n="41" d="100"/>
          <a:sy n="41" d="100"/>
        </p:scale>
        <p:origin x="1464" y="48"/>
      </p:cViewPr>
      <p:guideLst/>
    </p:cSldViewPr>
  </p:slideViewPr>
  <p:outlineViewPr>
    <p:cViewPr>
      <p:scale>
        <a:sx n="33" d="100"/>
        <a:sy n="33" d="100"/>
      </p:scale>
      <p:origin x="0" y="-592"/>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 Target="slides/slide13.xml"/><Relationship Id="rId21" Type="http://schemas.openxmlformats.org/officeDocument/2006/relationships/slideMaster" Target="slideMasters/slideMaster17.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3.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61" Type="http://schemas.openxmlformats.org/officeDocument/2006/relationships/slide" Target="slides/slide35.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2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notesMaster" Target="notesMasters/notesMaster1.xml"/><Relationship Id="rId20" Type="http://schemas.openxmlformats.org/officeDocument/2006/relationships/slideMaster" Target="slideMasters/slideMaster16.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Raio" userId="257b0ae6-c5e2-4622-be66-e4eae9b606cc" providerId="ADAL" clId="{5D219B5A-F6EE-4FC1-B0C4-333E63D0B55D}"/>
    <pc:docChg chg="undo custSel addSld delSld modSld sldOrd delMainMaster addSection delSection modSection">
      <pc:chgData name="Joe Raio" userId="257b0ae6-c5e2-4622-be66-e4eae9b606cc" providerId="ADAL" clId="{5D219B5A-F6EE-4FC1-B0C4-333E63D0B55D}" dt="2017-08-23T20:35:56.186" v="1200"/>
      <pc:docMkLst>
        <pc:docMk/>
      </pc:docMkLst>
      <pc:sldChg chg="del ord">
        <pc:chgData name="Joe Raio" userId="257b0ae6-c5e2-4622-be66-e4eae9b606cc" providerId="ADAL" clId="{5D219B5A-F6EE-4FC1-B0C4-333E63D0B55D}" dt="2017-08-19T19:11:14.879" v="683" actId="2696"/>
        <pc:sldMkLst>
          <pc:docMk/>
          <pc:sldMk cId="1129793382" sldId="312"/>
        </pc:sldMkLst>
      </pc:sldChg>
      <pc:sldChg chg="del">
        <pc:chgData name="Joe Raio" userId="257b0ae6-c5e2-4622-be66-e4eae9b606cc" providerId="ADAL" clId="{5D219B5A-F6EE-4FC1-B0C4-333E63D0B55D}" dt="2017-08-19T18:04:52.816" v="636" actId="2696"/>
        <pc:sldMkLst>
          <pc:docMk/>
          <pc:sldMk cId="1151907230" sldId="313"/>
        </pc:sldMkLst>
      </pc:sldChg>
      <pc:sldChg chg="del">
        <pc:chgData name="Joe Raio" userId="257b0ae6-c5e2-4622-be66-e4eae9b606cc" providerId="ADAL" clId="{5D219B5A-F6EE-4FC1-B0C4-333E63D0B55D}" dt="2017-08-19T18:04:52.838" v="637" actId="2696"/>
        <pc:sldMkLst>
          <pc:docMk/>
          <pc:sldMk cId="4021295604" sldId="314"/>
        </pc:sldMkLst>
      </pc:sldChg>
      <pc:sldChg chg="del">
        <pc:chgData name="Joe Raio" userId="257b0ae6-c5e2-4622-be66-e4eae9b606cc" providerId="ADAL" clId="{5D219B5A-F6EE-4FC1-B0C4-333E63D0B55D}" dt="2017-08-19T18:04:52.871" v="638" actId="2696"/>
        <pc:sldMkLst>
          <pc:docMk/>
          <pc:sldMk cId="3321162919" sldId="315"/>
        </pc:sldMkLst>
      </pc:sldChg>
      <pc:sldChg chg="del">
        <pc:chgData name="Joe Raio" userId="257b0ae6-c5e2-4622-be66-e4eae9b606cc" providerId="ADAL" clId="{5D219B5A-F6EE-4FC1-B0C4-333E63D0B55D}" dt="2017-08-19T18:04:52.901" v="639" actId="2696"/>
        <pc:sldMkLst>
          <pc:docMk/>
          <pc:sldMk cId="3357828257" sldId="316"/>
        </pc:sldMkLst>
      </pc:sldChg>
      <pc:sldChg chg="del">
        <pc:chgData name="Joe Raio" userId="257b0ae6-c5e2-4622-be66-e4eae9b606cc" providerId="ADAL" clId="{5D219B5A-F6EE-4FC1-B0C4-333E63D0B55D}" dt="2017-08-19T18:04:52.792" v="635" actId="2696"/>
        <pc:sldMkLst>
          <pc:docMk/>
          <pc:sldMk cId="586957394" sldId="317"/>
        </pc:sldMkLst>
      </pc:sldChg>
      <pc:sldChg chg="del">
        <pc:chgData name="Joe Raio" userId="257b0ae6-c5e2-4622-be66-e4eae9b606cc" providerId="ADAL" clId="{5D219B5A-F6EE-4FC1-B0C4-333E63D0B55D}" dt="2017-08-22T15:48:50.920" v="1135" actId="2696"/>
        <pc:sldMkLst>
          <pc:docMk/>
          <pc:sldMk cId="363731813" sldId="329"/>
        </pc:sldMkLst>
      </pc:sldChg>
      <pc:sldChg chg="modSp">
        <pc:chgData name="Joe Raio" userId="257b0ae6-c5e2-4622-be66-e4eae9b606cc" providerId="ADAL" clId="{5D219B5A-F6EE-4FC1-B0C4-333E63D0B55D}" dt="2017-08-19T19:15:28.185" v="736" actId="20577"/>
        <pc:sldMkLst>
          <pc:docMk/>
          <pc:sldMk cId="2438910556" sldId="330"/>
        </pc:sldMkLst>
        <pc:spChg chg="mod">
          <ac:chgData name="Joe Raio" userId="257b0ae6-c5e2-4622-be66-e4eae9b606cc" providerId="ADAL" clId="{5D219B5A-F6EE-4FC1-B0C4-333E63D0B55D}" dt="2017-08-19T17:52:22.660" v="40" actId="20577"/>
          <ac:spMkLst>
            <pc:docMk/>
            <pc:sldMk cId="2438910556" sldId="330"/>
            <ac:spMk id="5" creationId="{00000000-0000-0000-0000-000000000000}"/>
          </ac:spMkLst>
        </pc:spChg>
        <pc:spChg chg="mod">
          <ac:chgData name="Joe Raio" userId="257b0ae6-c5e2-4622-be66-e4eae9b606cc" providerId="ADAL" clId="{5D219B5A-F6EE-4FC1-B0C4-333E63D0B55D}" dt="2017-08-19T19:15:28.185" v="736" actId="20577"/>
          <ac:spMkLst>
            <pc:docMk/>
            <pc:sldMk cId="2438910556" sldId="330"/>
            <ac:spMk id="6" creationId="{00000000-0000-0000-0000-000000000000}"/>
          </ac:spMkLst>
        </pc:spChg>
      </pc:sldChg>
      <pc:sldChg chg="ord modTransition">
        <pc:chgData name="Joe Raio" userId="257b0ae6-c5e2-4622-be66-e4eae9b606cc" providerId="ADAL" clId="{5D219B5A-F6EE-4FC1-B0C4-333E63D0B55D}" dt="2017-08-19T19:14:54.430" v="732" actId="20577"/>
        <pc:sldMkLst>
          <pc:docMk/>
          <pc:sldMk cId="1346897722" sldId="332"/>
        </pc:sldMkLst>
      </pc:sldChg>
      <pc:sldChg chg="modSp modNotesTx">
        <pc:chgData name="Joe Raio" userId="257b0ae6-c5e2-4622-be66-e4eae9b606cc" providerId="ADAL" clId="{5D219B5A-F6EE-4FC1-B0C4-333E63D0B55D}" dt="2017-08-19T17:58:41.635" v="590" actId="403"/>
        <pc:sldMkLst>
          <pc:docMk/>
          <pc:sldMk cId="1477254249" sldId="333"/>
        </pc:sldMkLst>
        <pc:spChg chg="mod">
          <ac:chgData name="Joe Raio" userId="257b0ae6-c5e2-4622-be66-e4eae9b606cc" providerId="ADAL" clId="{5D219B5A-F6EE-4FC1-B0C4-333E63D0B55D}" dt="2017-08-19T17:56:30.882" v="164" actId="20577"/>
          <ac:spMkLst>
            <pc:docMk/>
            <pc:sldMk cId="1477254249" sldId="333"/>
            <ac:spMk id="13" creationId="{00000000-0000-0000-0000-000000000000}"/>
          </ac:spMkLst>
        </pc:spChg>
        <pc:spChg chg="mod">
          <ac:chgData name="Joe Raio" userId="257b0ae6-c5e2-4622-be66-e4eae9b606cc" providerId="ADAL" clId="{5D219B5A-F6EE-4FC1-B0C4-333E63D0B55D}" dt="2017-08-19T17:55:34.673" v="107" actId="20577"/>
          <ac:spMkLst>
            <pc:docMk/>
            <pc:sldMk cId="1477254249" sldId="333"/>
            <ac:spMk id="14" creationId="{00000000-0000-0000-0000-000000000000}"/>
          </ac:spMkLst>
        </pc:spChg>
        <pc:spChg chg="mod">
          <ac:chgData name="Joe Raio" userId="257b0ae6-c5e2-4622-be66-e4eae9b606cc" providerId="ADAL" clId="{5D219B5A-F6EE-4FC1-B0C4-333E63D0B55D}" dt="2017-08-19T17:56:21.585" v="154" actId="20577"/>
          <ac:spMkLst>
            <pc:docMk/>
            <pc:sldMk cId="1477254249" sldId="333"/>
            <ac:spMk id="35" creationId="{00000000-0000-0000-0000-000000000000}"/>
          </ac:spMkLst>
        </pc:spChg>
        <pc:spChg chg="mod">
          <ac:chgData name="Joe Raio" userId="257b0ae6-c5e2-4622-be66-e4eae9b606cc" providerId="ADAL" clId="{5D219B5A-F6EE-4FC1-B0C4-333E63D0B55D}" dt="2017-08-19T17:56:07.570" v="145" actId="20577"/>
          <ac:spMkLst>
            <pc:docMk/>
            <pc:sldMk cId="1477254249" sldId="333"/>
            <ac:spMk id="45" creationId="{00000000-0000-0000-0000-000000000000}"/>
          </ac:spMkLst>
        </pc:spChg>
      </pc:sldChg>
      <pc:sldChg chg="ord">
        <pc:chgData name="Joe Raio" userId="257b0ae6-c5e2-4622-be66-e4eae9b606cc" providerId="ADAL" clId="{5D219B5A-F6EE-4FC1-B0C4-333E63D0B55D}" dt="2017-08-19T19:11:56.235" v="703" actId="20577"/>
        <pc:sldMkLst>
          <pc:docMk/>
          <pc:sldMk cId="1184122651" sldId="347"/>
        </pc:sldMkLst>
      </pc:sldChg>
      <pc:sldChg chg="modSp">
        <pc:chgData name="Joe Raio" userId="257b0ae6-c5e2-4622-be66-e4eae9b606cc" providerId="ADAL" clId="{5D219B5A-F6EE-4FC1-B0C4-333E63D0B55D}" dt="2017-08-22T15:46:07.960" v="1049" actId="20577"/>
        <pc:sldMkLst>
          <pc:docMk/>
          <pc:sldMk cId="3576642574" sldId="349"/>
        </pc:sldMkLst>
        <pc:spChg chg="mod">
          <ac:chgData name="Joe Raio" userId="257b0ae6-c5e2-4622-be66-e4eae9b606cc" providerId="ADAL" clId="{5D219B5A-F6EE-4FC1-B0C4-333E63D0B55D}" dt="2017-08-19T19:12:10.118" v="704" actId="6549"/>
          <ac:spMkLst>
            <pc:docMk/>
            <pc:sldMk cId="3576642574" sldId="349"/>
            <ac:spMk id="3" creationId="{00000000-0000-0000-0000-000000000000}"/>
          </ac:spMkLst>
        </pc:spChg>
        <pc:spChg chg="mod">
          <ac:chgData name="Joe Raio" userId="257b0ae6-c5e2-4622-be66-e4eae9b606cc" providerId="ADAL" clId="{5D219B5A-F6EE-4FC1-B0C4-333E63D0B55D}" dt="2017-08-22T15:46:07.960" v="1049" actId="20577"/>
          <ac:spMkLst>
            <pc:docMk/>
            <pc:sldMk cId="3576642574" sldId="349"/>
            <ac:spMk id="7" creationId="{00000000-0000-0000-0000-000000000000}"/>
          </ac:spMkLst>
        </pc:spChg>
      </pc:sldChg>
      <pc:sldChg chg="del">
        <pc:chgData name="Joe Raio" userId="257b0ae6-c5e2-4622-be66-e4eae9b606cc" providerId="ADAL" clId="{5D219B5A-F6EE-4FC1-B0C4-333E63D0B55D}" dt="2017-08-19T19:11:27.012" v="698" actId="2696"/>
        <pc:sldMkLst>
          <pc:docMk/>
          <pc:sldMk cId="4046157336" sldId="351"/>
        </pc:sldMkLst>
      </pc:sldChg>
      <pc:sldChg chg="modTransition">
        <pc:chgData name="Joe Raio" userId="257b0ae6-c5e2-4622-be66-e4eae9b606cc" providerId="ADAL" clId="{5D219B5A-F6EE-4FC1-B0C4-333E63D0B55D}" dt="2017-08-23T20:35:56.186" v="1200"/>
        <pc:sldMkLst>
          <pc:docMk/>
          <pc:sldMk cId="1238327195" sldId="354"/>
        </pc:sldMkLst>
      </pc:sldChg>
      <pc:sldChg chg="ord modTransition">
        <pc:chgData name="Joe Raio" userId="257b0ae6-c5e2-4622-be66-e4eae9b606cc" providerId="ADAL" clId="{5D219B5A-F6EE-4FC1-B0C4-333E63D0B55D}" dt="2017-08-19T19:14:54.430" v="732" actId="20577"/>
        <pc:sldMkLst>
          <pc:docMk/>
          <pc:sldMk cId="3540854094" sldId="356"/>
        </pc:sldMkLst>
      </pc:sldChg>
      <pc:sldChg chg="ord modTransition">
        <pc:chgData name="Joe Raio" userId="257b0ae6-c5e2-4622-be66-e4eae9b606cc" providerId="ADAL" clId="{5D219B5A-F6EE-4FC1-B0C4-333E63D0B55D}" dt="2017-08-19T19:14:54.430" v="732" actId="20577"/>
        <pc:sldMkLst>
          <pc:docMk/>
          <pc:sldMk cId="1672907369" sldId="358"/>
        </pc:sldMkLst>
      </pc:sldChg>
      <pc:sldChg chg="ord modTransition">
        <pc:chgData name="Joe Raio" userId="257b0ae6-c5e2-4622-be66-e4eae9b606cc" providerId="ADAL" clId="{5D219B5A-F6EE-4FC1-B0C4-333E63D0B55D}" dt="2017-08-19T19:14:54.430" v="732" actId="20577"/>
        <pc:sldMkLst>
          <pc:docMk/>
          <pc:sldMk cId="3622001715" sldId="359"/>
        </pc:sldMkLst>
      </pc:sldChg>
      <pc:sldChg chg="ord">
        <pc:chgData name="Joe Raio" userId="257b0ae6-c5e2-4622-be66-e4eae9b606cc" providerId="ADAL" clId="{5D219B5A-F6EE-4FC1-B0C4-333E63D0B55D}" dt="2017-08-19T19:14:54.430" v="732" actId="20577"/>
        <pc:sldMkLst>
          <pc:docMk/>
          <pc:sldMk cId="447778576" sldId="360"/>
        </pc:sldMkLst>
      </pc:sldChg>
      <pc:sldChg chg="modSp">
        <pc:chgData name="Joe Raio" userId="257b0ae6-c5e2-4622-be66-e4eae9b606cc" providerId="ADAL" clId="{5D219B5A-F6EE-4FC1-B0C4-333E63D0B55D}" dt="2017-08-19T19:12:56.192" v="708" actId="6549"/>
        <pc:sldMkLst>
          <pc:docMk/>
          <pc:sldMk cId="72498493" sldId="364"/>
        </pc:sldMkLst>
        <pc:spChg chg="mod">
          <ac:chgData name="Joe Raio" userId="257b0ae6-c5e2-4622-be66-e4eae9b606cc" providerId="ADAL" clId="{5D219B5A-F6EE-4FC1-B0C4-333E63D0B55D}" dt="2017-08-19T19:12:56.192" v="708" actId="6549"/>
          <ac:spMkLst>
            <pc:docMk/>
            <pc:sldMk cId="72498493" sldId="364"/>
            <ac:spMk id="3" creationId="{00000000-0000-0000-0000-000000000000}"/>
          </ac:spMkLst>
        </pc:spChg>
      </pc:sldChg>
      <pc:sldChg chg="del">
        <pc:chgData name="Joe Raio" userId="257b0ae6-c5e2-4622-be66-e4eae9b606cc" providerId="ADAL" clId="{5D219B5A-F6EE-4FC1-B0C4-333E63D0B55D}" dt="2017-08-19T19:08:33.442" v="659" actId="2696"/>
        <pc:sldMkLst>
          <pc:docMk/>
          <pc:sldMk cId="1626689649" sldId="367"/>
        </pc:sldMkLst>
      </pc:sldChg>
      <pc:sldChg chg="ord modNotesTx">
        <pc:chgData name="Joe Raio" userId="257b0ae6-c5e2-4622-be66-e4eae9b606cc" providerId="ADAL" clId="{5D219B5A-F6EE-4FC1-B0C4-333E63D0B55D}" dt="2017-08-22T15:40:25.689" v="1018" actId="20577"/>
        <pc:sldMkLst>
          <pc:docMk/>
          <pc:sldMk cId="1682498636" sldId="368"/>
        </pc:sldMkLst>
      </pc:sldChg>
      <pc:sldChg chg="ord">
        <pc:chgData name="Joe Raio" userId="257b0ae6-c5e2-4622-be66-e4eae9b606cc" providerId="ADAL" clId="{5D219B5A-F6EE-4FC1-B0C4-333E63D0B55D}" dt="2017-08-19T19:09:23.853" v="661" actId="20577"/>
        <pc:sldMkLst>
          <pc:docMk/>
          <pc:sldMk cId="3691491991" sldId="369"/>
        </pc:sldMkLst>
      </pc:sldChg>
      <pc:sldChg chg="ord">
        <pc:chgData name="Joe Raio" userId="257b0ae6-c5e2-4622-be66-e4eae9b606cc" providerId="ADAL" clId="{5D219B5A-F6EE-4FC1-B0C4-333E63D0B55D}" dt="2017-08-19T19:09:23.853" v="661" actId="20577"/>
        <pc:sldMkLst>
          <pc:docMk/>
          <pc:sldMk cId="4008084543" sldId="370"/>
        </pc:sldMkLst>
      </pc:sldChg>
      <pc:sldChg chg="del">
        <pc:chgData name="Joe Raio" userId="257b0ae6-c5e2-4622-be66-e4eae9b606cc" providerId="ADAL" clId="{5D219B5A-F6EE-4FC1-B0C4-333E63D0B55D}" dt="2017-08-19T19:11:27.002" v="697" actId="2696"/>
        <pc:sldMkLst>
          <pc:docMk/>
          <pc:sldMk cId="425874417" sldId="371"/>
        </pc:sldMkLst>
      </pc:sldChg>
      <pc:sldChg chg="ord modTransition">
        <pc:chgData name="Joe Raio" userId="257b0ae6-c5e2-4622-be66-e4eae9b606cc" providerId="ADAL" clId="{5D219B5A-F6EE-4FC1-B0C4-333E63D0B55D}" dt="2017-08-22T22:28:16.388" v="1187" actId="6549"/>
        <pc:sldMkLst>
          <pc:docMk/>
          <pc:sldMk cId="2687746382" sldId="373"/>
        </pc:sldMkLst>
      </pc:sldChg>
      <pc:sldChg chg="ord">
        <pc:chgData name="Joe Raio" userId="257b0ae6-c5e2-4622-be66-e4eae9b606cc" providerId="ADAL" clId="{5D219B5A-F6EE-4FC1-B0C4-333E63D0B55D}" dt="2017-08-19T19:12:21.571" v="705" actId="20577"/>
        <pc:sldMkLst>
          <pc:docMk/>
          <pc:sldMk cId="3628808170" sldId="375"/>
        </pc:sldMkLst>
      </pc:sldChg>
      <pc:sldChg chg="del ord">
        <pc:chgData name="Joe Raio" userId="257b0ae6-c5e2-4622-be66-e4eae9b606cc" providerId="ADAL" clId="{5D219B5A-F6EE-4FC1-B0C4-333E63D0B55D}" dt="2017-08-19T19:13:18.535" v="711" actId="2696"/>
        <pc:sldMkLst>
          <pc:docMk/>
          <pc:sldMk cId="2507766649" sldId="377"/>
        </pc:sldMkLst>
      </pc:sldChg>
      <pc:sldChg chg="del ord">
        <pc:chgData name="Joe Raio" userId="257b0ae6-c5e2-4622-be66-e4eae9b606cc" providerId="ADAL" clId="{5D219B5A-F6EE-4FC1-B0C4-333E63D0B55D}" dt="2017-08-19T19:13:18.531" v="710" actId="2696"/>
        <pc:sldMkLst>
          <pc:docMk/>
          <pc:sldMk cId="1142888765" sldId="378"/>
        </pc:sldMkLst>
      </pc:sldChg>
      <pc:sldChg chg="del ord">
        <pc:chgData name="Joe Raio" userId="257b0ae6-c5e2-4622-be66-e4eae9b606cc" providerId="ADAL" clId="{5D219B5A-F6EE-4FC1-B0C4-333E63D0B55D}" dt="2017-08-19T19:13:18.526" v="709" actId="2696"/>
        <pc:sldMkLst>
          <pc:docMk/>
          <pc:sldMk cId="520596062" sldId="379"/>
        </pc:sldMkLst>
      </pc:sldChg>
      <pc:sldChg chg="del">
        <pc:chgData name="Joe Raio" userId="257b0ae6-c5e2-4622-be66-e4eae9b606cc" providerId="ADAL" clId="{5D219B5A-F6EE-4FC1-B0C4-333E63D0B55D}" dt="2017-08-19T18:01:57.914" v="606" actId="2696"/>
        <pc:sldMkLst>
          <pc:docMk/>
          <pc:sldMk cId="3839580504" sldId="382"/>
        </pc:sldMkLst>
      </pc:sldChg>
      <pc:sldChg chg="del">
        <pc:chgData name="Joe Raio" userId="257b0ae6-c5e2-4622-be66-e4eae9b606cc" providerId="ADAL" clId="{5D219B5A-F6EE-4FC1-B0C4-333E63D0B55D}" dt="2017-08-19T18:01:57.891" v="604" actId="2696"/>
        <pc:sldMkLst>
          <pc:docMk/>
          <pc:sldMk cId="1645587847" sldId="383"/>
        </pc:sldMkLst>
      </pc:sldChg>
      <pc:sldChg chg="del">
        <pc:chgData name="Joe Raio" userId="257b0ae6-c5e2-4622-be66-e4eae9b606cc" providerId="ADAL" clId="{5D219B5A-F6EE-4FC1-B0C4-333E63D0B55D}" dt="2017-08-19T18:01:57.906" v="605" actId="2696"/>
        <pc:sldMkLst>
          <pc:docMk/>
          <pc:sldMk cId="3893488735" sldId="384"/>
        </pc:sldMkLst>
      </pc:sldChg>
      <pc:sldChg chg="del">
        <pc:chgData name="Joe Raio" userId="257b0ae6-c5e2-4622-be66-e4eae9b606cc" providerId="ADAL" clId="{5D219B5A-F6EE-4FC1-B0C4-333E63D0B55D}" dt="2017-08-19T18:01:57.883" v="603" actId="2696"/>
        <pc:sldMkLst>
          <pc:docMk/>
          <pc:sldMk cId="2698974341" sldId="385"/>
        </pc:sldMkLst>
      </pc:sldChg>
      <pc:sldChg chg="del">
        <pc:chgData name="Joe Raio" userId="257b0ae6-c5e2-4622-be66-e4eae9b606cc" providerId="ADAL" clId="{5D219B5A-F6EE-4FC1-B0C4-333E63D0B55D}" dt="2017-08-19T18:01:57.873" v="602" actId="2696"/>
        <pc:sldMkLst>
          <pc:docMk/>
          <pc:sldMk cId="588988897" sldId="386"/>
        </pc:sldMkLst>
      </pc:sldChg>
      <pc:sldChg chg="modSp ord">
        <pc:chgData name="Joe Raio" userId="257b0ae6-c5e2-4622-be66-e4eae9b606cc" providerId="ADAL" clId="{5D219B5A-F6EE-4FC1-B0C4-333E63D0B55D}" dt="2017-08-22T22:28:04.338" v="1186" actId="6549"/>
        <pc:sldMkLst>
          <pc:docMk/>
          <pc:sldMk cId="3703251505" sldId="387"/>
        </pc:sldMkLst>
        <pc:spChg chg="mod">
          <ac:chgData name="Joe Raio" userId="257b0ae6-c5e2-4622-be66-e4eae9b606cc" providerId="ADAL" clId="{5D219B5A-F6EE-4FC1-B0C4-333E63D0B55D}" dt="2017-08-22T22:28:04.338" v="1186" actId="6549"/>
          <ac:spMkLst>
            <pc:docMk/>
            <pc:sldMk cId="3703251505" sldId="387"/>
            <ac:spMk id="4" creationId="{E186CCD8-BD52-44DA-BE49-C2E7F943363B}"/>
          </ac:spMkLst>
        </pc:spChg>
      </pc:sldChg>
      <pc:sldChg chg="del">
        <pc:chgData name="Joe Raio" userId="257b0ae6-c5e2-4622-be66-e4eae9b606cc" providerId="ADAL" clId="{5D219B5A-F6EE-4FC1-B0C4-333E63D0B55D}" dt="2017-08-19T18:01:13.715" v="596" actId="2696"/>
        <pc:sldMkLst>
          <pc:docMk/>
          <pc:sldMk cId="500092111" sldId="389"/>
        </pc:sldMkLst>
      </pc:sldChg>
      <pc:sldChg chg="del">
        <pc:chgData name="Joe Raio" userId="257b0ae6-c5e2-4622-be66-e4eae9b606cc" providerId="ADAL" clId="{5D219B5A-F6EE-4FC1-B0C4-333E63D0B55D}" dt="2017-08-19T18:01:13.708" v="595" actId="2696"/>
        <pc:sldMkLst>
          <pc:docMk/>
          <pc:sldMk cId="2514160392" sldId="390"/>
        </pc:sldMkLst>
      </pc:sldChg>
      <pc:sldChg chg="del">
        <pc:chgData name="Joe Raio" userId="257b0ae6-c5e2-4622-be66-e4eae9b606cc" providerId="ADAL" clId="{5D219B5A-F6EE-4FC1-B0C4-333E63D0B55D}" dt="2017-08-19T18:01:13.702" v="594" actId="2696"/>
        <pc:sldMkLst>
          <pc:docMk/>
          <pc:sldMk cId="1637316783" sldId="391"/>
        </pc:sldMkLst>
      </pc:sldChg>
      <pc:sldChg chg="del">
        <pc:chgData name="Joe Raio" userId="257b0ae6-c5e2-4622-be66-e4eae9b606cc" providerId="ADAL" clId="{5D219B5A-F6EE-4FC1-B0C4-333E63D0B55D}" dt="2017-08-19T18:01:13.694" v="593" actId="2696"/>
        <pc:sldMkLst>
          <pc:docMk/>
          <pc:sldMk cId="2540498128" sldId="392"/>
        </pc:sldMkLst>
      </pc:sldChg>
      <pc:sldChg chg="del">
        <pc:chgData name="Joe Raio" userId="257b0ae6-c5e2-4622-be66-e4eae9b606cc" providerId="ADAL" clId="{5D219B5A-F6EE-4FC1-B0C4-333E63D0B55D}" dt="2017-08-19T18:01:13.688" v="592" actId="2696"/>
        <pc:sldMkLst>
          <pc:docMk/>
          <pc:sldMk cId="2049310543" sldId="393"/>
        </pc:sldMkLst>
      </pc:sldChg>
      <pc:sldChg chg="del">
        <pc:chgData name="Joe Raio" userId="257b0ae6-c5e2-4622-be66-e4eae9b606cc" providerId="ADAL" clId="{5D219B5A-F6EE-4FC1-B0C4-333E63D0B55D}" dt="2017-08-19T18:01:13.732" v="597" actId="2696"/>
        <pc:sldMkLst>
          <pc:docMk/>
          <pc:sldMk cId="1941885958" sldId="394"/>
        </pc:sldMkLst>
      </pc:sldChg>
      <pc:sldChg chg="ord modTransition">
        <pc:chgData name="Joe Raio" userId="257b0ae6-c5e2-4622-be66-e4eae9b606cc" providerId="ADAL" clId="{5D219B5A-F6EE-4FC1-B0C4-333E63D0B55D}" dt="2017-08-19T19:14:54.430" v="732" actId="20577"/>
        <pc:sldMkLst>
          <pc:docMk/>
          <pc:sldMk cId="3344100766" sldId="395"/>
        </pc:sldMkLst>
      </pc:sldChg>
      <pc:sldChg chg="del">
        <pc:chgData name="Joe Raio" userId="257b0ae6-c5e2-4622-be66-e4eae9b606cc" providerId="ADAL" clId="{5D219B5A-F6EE-4FC1-B0C4-333E63D0B55D}" dt="2017-08-19T18:01:57.987" v="607" actId="2696"/>
        <pc:sldMkLst>
          <pc:docMk/>
          <pc:sldMk cId="270646238" sldId="396"/>
        </pc:sldMkLst>
      </pc:sldChg>
      <pc:sldChg chg="modSp ord">
        <pc:chgData name="Joe Raio" userId="257b0ae6-c5e2-4622-be66-e4eae9b606cc" providerId="ADAL" clId="{5D219B5A-F6EE-4FC1-B0C4-333E63D0B55D}" dt="2017-08-19T19:09:23.853" v="661" actId="20577"/>
        <pc:sldMkLst>
          <pc:docMk/>
          <pc:sldMk cId="1601452842" sldId="397"/>
        </pc:sldMkLst>
        <pc:spChg chg="mod">
          <ac:chgData name="Joe Raio" userId="257b0ae6-c5e2-4622-be66-e4eae9b606cc" providerId="ADAL" clId="{5D219B5A-F6EE-4FC1-B0C4-333E63D0B55D}" dt="2017-08-19T18:03:09.665" v="634" actId="20577"/>
          <ac:spMkLst>
            <pc:docMk/>
            <pc:sldMk cId="1601452842" sldId="397"/>
            <ac:spMk id="4" creationId="{48DA6FC8-9387-4DAF-8B3E-905A09B0F03D}"/>
          </ac:spMkLst>
        </pc:spChg>
      </pc:sldChg>
      <pc:sldChg chg="modSp">
        <pc:chgData name="Joe Raio" userId="257b0ae6-c5e2-4622-be66-e4eae9b606cc" providerId="ADAL" clId="{5D219B5A-F6EE-4FC1-B0C4-333E63D0B55D}" dt="2017-08-19T17:55:05.308" v="84" actId="255"/>
        <pc:sldMkLst>
          <pc:docMk/>
          <pc:sldMk cId="1971171965" sldId="398"/>
        </pc:sldMkLst>
        <pc:spChg chg="mod">
          <ac:chgData name="Joe Raio" userId="257b0ae6-c5e2-4622-be66-e4eae9b606cc" providerId="ADAL" clId="{5D219B5A-F6EE-4FC1-B0C4-333E63D0B55D}" dt="2017-08-19T17:55:05.308" v="84" actId="255"/>
          <ac:spMkLst>
            <pc:docMk/>
            <pc:sldMk cId="1971171965" sldId="398"/>
            <ac:spMk id="5" creationId="{00000000-0000-0000-0000-000000000000}"/>
          </ac:spMkLst>
        </pc:spChg>
      </pc:sldChg>
      <pc:sldChg chg="del ord">
        <pc:chgData name="Joe Raio" userId="257b0ae6-c5e2-4622-be66-e4eae9b606cc" providerId="ADAL" clId="{5D219B5A-F6EE-4FC1-B0C4-333E63D0B55D}" dt="2017-08-19T19:13:18.575" v="729" actId="2696"/>
        <pc:sldMkLst>
          <pc:docMk/>
          <pc:sldMk cId="1794089387" sldId="399"/>
        </pc:sldMkLst>
      </pc:sldChg>
      <pc:sldChg chg="del">
        <pc:chgData name="Joe Raio" userId="257b0ae6-c5e2-4622-be66-e4eae9b606cc" providerId="ADAL" clId="{5D219B5A-F6EE-4FC1-B0C4-333E63D0B55D}" dt="2017-08-19T19:11:27.021" v="699" actId="2696"/>
        <pc:sldMkLst>
          <pc:docMk/>
          <pc:sldMk cId="242125465" sldId="400"/>
        </pc:sldMkLst>
      </pc:sldChg>
      <pc:sldChg chg="ord modNotesTx">
        <pc:chgData name="Joe Raio" userId="257b0ae6-c5e2-4622-be66-e4eae9b606cc" providerId="ADAL" clId="{5D219B5A-F6EE-4FC1-B0C4-333E63D0B55D}" dt="2017-08-22T22:27:50.510" v="1168" actId="20577"/>
        <pc:sldMkLst>
          <pc:docMk/>
          <pc:sldMk cId="2052842269" sldId="405"/>
        </pc:sldMkLst>
      </pc:sldChg>
      <pc:sldChg chg="ord">
        <pc:chgData name="Joe Raio" userId="257b0ae6-c5e2-4622-be66-e4eae9b606cc" providerId="ADAL" clId="{5D219B5A-F6EE-4FC1-B0C4-333E63D0B55D}" dt="2017-08-19T19:12:35.664" v="706" actId="20577"/>
        <pc:sldMkLst>
          <pc:docMk/>
          <pc:sldMk cId="608277460" sldId="406"/>
        </pc:sldMkLst>
      </pc:sldChg>
      <pc:sldChg chg="add del">
        <pc:chgData name="Joe Raio" userId="257b0ae6-c5e2-4622-be66-e4eae9b606cc" providerId="ADAL" clId="{5D219B5A-F6EE-4FC1-B0C4-333E63D0B55D}" dt="2017-08-19T17:58:47.575" v="591" actId="2696"/>
        <pc:sldMkLst>
          <pc:docMk/>
          <pc:sldMk cId="610854016" sldId="407"/>
        </pc:sldMkLst>
      </pc:sldChg>
      <pc:sldChg chg="modSp add del ord">
        <pc:chgData name="Joe Raio" userId="257b0ae6-c5e2-4622-be66-e4eae9b606cc" providerId="ADAL" clId="{5D219B5A-F6EE-4FC1-B0C4-333E63D0B55D}" dt="2017-08-22T22:27:40.822" v="1156" actId="20577"/>
        <pc:sldMkLst>
          <pc:docMk/>
          <pc:sldMk cId="2850987447" sldId="407"/>
        </pc:sldMkLst>
        <pc:spChg chg="mod">
          <ac:chgData name="Joe Raio" userId="257b0ae6-c5e2-4622-be66-e4eae9b606cc" providerId="ADAL" clId="{5D219B5A-F6EE-4FC1-B0C4-333E63D0B55D}" dt="2017-08-22T22:27:40.822" v="1156" actId="20577"/>
          <ac:spMkLst>
            <pc:docMk/>
            <pc:sldMk cId="2850987447" sldId="407"/>
            <ac:spMk id="66" creationId="{00000000-0000-0000-0000-000000000000}"/>
          </ac:spMkLst>
        </pc:spChg>
      </pc:sldChg>
      <pc:sldChg chg="add del">
        <pc:chgData name="Joe Raio" userId="257b0ae6-c5e2-4622-be66-e4eae9b606cc" providerId="ADAL" clId="{5D219B5A-F6EE-4FC1-B0C4-333E63D0B55D}" dt="2017-08-19T19:06:53.791" v="644" actId="2696"/>
        <pc:sldMkLst>
          <pc:docMk/>
          <pc:sldMk cId="3978995788" sldId="407"/>
        </pc:sldMkLst>
      </pc:sldChg>
      <pc:sldChg chg="add">
        <pc:chgData name="Joe Raio" userId="257b0ae6-c5e2-4622-be66-e4eae9b606cc" providerId="ADAL" clId="{5D219B5A-F6EE-4FC1-B0C4-333E63D0B55D}" dt="2017-08-19T19:10:37.229" v="664" actId="20577"/>
        <pc:sldMkLst>
          <pc:docMk/>
          <pc:sldMk cId="2341162623" sldId="408"/>
        </pc:sldMkLst>
      </pc:sldChg>
      <pc:sldChg chg="add modNotesTx">
        <pc:chgData name="Joe Raio" userId="257b0ae6-c5e2-4622-be66-e4eae9b606cc" providerId="ADAL" clId="{5D219B5A-F6EE-4FC1-B0C4-333E63D0B55D}" dt="2017-08-19T19:10:57.086" v="682" actId="20577"/>
        <pc:sldMkLst>
          <pc:docMk/>
          <pc:sldMk cId="363523762" sldId="409"/>
        </pc:sldMkLst>
      </pc:sldChg>
      <pc:sldChg chg="add">
        <pc:chgData name="Joe Raio" userId="257b0ae6-c5e2-4622-be66-e4eae9b606cc" providerId="ADAL" clId="{5D219B5A-F6EE-4FC1-B0C4-333E63D0B55D}" dt="2017-08-19T19:10:37.229" v="664" actId="20577"/>
        <pc:sldMkLst>
          <pc:docMk/>
          <pc:sldMk cId="643136324" sldId="410"/>
        </pc:sldMkLst>
      </pc:sldChg>
      <pc:sldChg chg="add">
        <pc:chgData name="Joe Raio" userId="257b0ae6-c5e2-4622-be66-e4eae9b606cc" providerId="ADAL" clId="{5D219B5A-F6EE-4FC1-B0C4-333E63D0B55D}" dt="2017-08-19T19:10:37.229" v="664" actId="20577"/>
        <pc:sldMkLst>
          <pc:docMk/>
          <pc:sldMk cId="3399336396" sldId="411"/>
        </pc:sldMkLst>
      </pc:sldChg>
      <pc:sldChg chg="add">
        <pc:chgData name="Joe Raio" userId="257b0ae6-c5e2-4622-be66-e4eae9b606cc" providerId="ADAL" clId="{5D219B5A-F6EE-4FC1-B0C4-333E63D0B55D}" dt="2017-08-19T19:10:37.229" v="664" actId="20577"/>
        <pc:sldMkLst>
          <pc:docMk/>
          <pc:sldMk cId="3172356123" sldId="412"/>
        </pc:sldMkLst>
      </pc:sldChg>
      <pc:sldChg chg="modSp add">
        <pc:chgData name="Joe Raio" userId="257b0ae6-c5e2-4622-be66-e4eae9b606cc" providerId="ADAL" clId="{5D219B5A-F6EE-4FC1-B0C4-333E63D0B55D}" dt="2017-08-19T19:17:51.536" v="772" actId="20577"/>
        <pc:sldMkLst>
          <pc:docMk/>
          <pc:sldMk cId="910914456" sldId="413"/>
        </pc:sldMkLst>
        <pc:spChg chg="mod">
          <ac:chgData name="Joe Raio" userId="257b0ae6-c5e2-4622-be66-e4eae9b606cc" providerId="ADAL" clId="{5D219B5A-F6EE-4FC1-B0C4-333E63D0B55D}" dt="2017-08-19T19:17:51.536" v="772" actId="20577"/>
          <ac:spMkLst>
            <pc:docMk/>
            <pc:sldMk cId="910914456" sldId="413"/>
            <ac:spMk id="4" creationId="{48DA6FC8-9387-4DAF-8B3E-905A09B0F03D}"/>
          </ac:spMkLst>
        </pc:spChg>
      </pc:sldChg>
      <pc:sldChg chg="addSp delSp modSp add">
        <pc:chgData name="Joe Raio" userId="257b0ae6-c5e2-4622-be66-e4eae9b606cc" providerId="ADAL" clId="{5D219B5A-F6EE-4FC1-B0C4-333E63D0B55D}" dt="2017-08-22T22:31:17.805" v="1199" actId="6549"/>
        <pc:sldMkLst>
          <pc:docMk/>
          <pc:sldMk cId="3484522285" sldId="414"/>
        </pc:sldMkLst>
        <pc:spChg chg="del">
          <ac:chgData name="Joe Raio" userId="257b0ae6-c5e2-4622-be66-e4eae9b606cc" providerId="ADAL" clId="{5D219B5A-F6EE-4FC1-B0C4-333E63D0B55D}" dt="2017-08-19T19:18:10.537" v="774" actId="6549"/>
          <ac:spMkLst>
            <pc:docMk/>
            <pc:sldMk cId="3484522285" sldId="414"/>
            <ac:spMk id="2" creationId="{AC551F18-AF1C-4A8B-BE43-604720B5DF8E}"/>
          </ac:spMkLst>
        </pc:spChg>
        <pc:spChg chg="add mod">
          <ac:chgData name="Joe Raio" userId="257b0ae6-c5e2-4622-be66-e4eae9b606cc" providerId="ADAL" clId="{5D219B5A-F6EE-4FC1-B0C4-333E63D0B55D}" dt="2017-08-19T19:18:22.561" v="824" actId="20577"/>
          <ac:spMkLst>
            <pc:docMk/>
            <pc:sldMk cId="3484522285" sldId="414"/>
            <ac:spMk id="3" creationId="{39138283-F1B1-4E41-A506-A1835C1DC87D}"/>
          </ac:spMkLst>
        </pc:spChg>
        <pc:spChg chg="add mod">
          <ac:chgData name="Joe Raio" userId="257b0ae6-c5e2-4622-be66-e4eae9b606cc" providerId="ADAL" clId="{5D219B5A-F6EE-4FC1-B0C4-333E63D0B55D}" dt="2017-08-22T22:31:17.805" v="1199" actId="6549"/>
          <ac:spMkLst>
            <pc:docMk/>
            <pc:sldMk cId="3484522285" sldId="414"/>
            <ac:spMk id="4" creationId="{8254510A-59DA-48D5-B80E-811E9C5EEEAB}"/>
          </ac:spMkLst>
        </pc:spChg>
      </pc:sldChg>
      <pc:sldChg chg="add">
        <pc:chgData name="Joe Raio" userId="257b0ae6-c5e2-4622-be66-e4eae9b606cc" providerId="ADAL" clId="{5D219B5A-F6EE-4FC1-B0C4-333E63D0B55D}" dt="2017-08-19T19:26:19.174" v="886" actId="20577"/>
        <pc:sldMkLst>
          <pc:docMk/>
          <pc:sldMk cId="1340018205" sldId="415"/>
        </pc:sldMkLst>
      </pc:sldChg>
      <pc:sldChg chg="add">
        <pc:chgData name="Joe Raio" userId="257b0ae6-c5e2-4622-be66-e4eae9b606cc" providerId="ADAL" clId="{5D219B5A-F6EE-4FC1-B0C4-333E63D0B55D}" dt="2017-08-19T19:26:19.174" v="886" actId="20577"/>
        <pc:sldMkLst>
          <pc:docMk/>
          <pc:sldMk cId="4012128586" sldId="416"/>
        </pc:sldMkLst>
      </pc:sldChg>
      <pc:sldChg chg="modSp add ord">
        <pc:chgData name="Joe Raio" userId="257b0ae6-c5e2-4622-be66-e4eae9b606cc" providerId="ADAL" clId="{5D219B5A-F6EE-4FC1-B0C4-333E63D0B55D}" dt="2017-08-22T15:48:40.765" v="1134" actId="20577"/>
        <pc:sldMkLst>
          <pc:docMk/>
          <pc:sldMk cId="4211968079" sldId="417"/>
        </pc:sldMkLst>
        <pc:spChg chg="mod">
          <ac:chgData name="Joe Raio" userId="257b0ae6-c5e2-4622-be66-e4eae9b606cc" providerId="ADAL" clId="{5D219B5A-F6EE-4FC1-B0C4-333E63D0B55D}" dt="2017-08-22T15:47:59.958" v="1133" actId="1076"/>
          <ac:spMkLst>
            <pc:docMk/>
            <pc:sldMk cId="4211968079" sldId="417"/>
            <ac:spMk id="6" creationId="{00000000-0000-0000-0000-000000000000}"/>
          </ac:spMkLst>
        </pc:spChg>
        <pc:picChg chg="mod">
          <ac:chgData name="Joe Raio" userId="257b0ae6-c5e2-4622-be66-e4eae9b606cc" providerId="ADAL" clId="{5D219B5A-F6EE-4FC1-B0C4-333E63D0B55D}" dt="2017-08-22T15:47:55.660" v="1132" actId="1076"/>
          <ac:picMkLst>
            <pc:docMk/>
            <pc:sldMk cId="4211968079" sldId="417"/>
            <ac:picMk id="3" creationId="{00000000-0000-0000-0000-000000000000}"/>
          </ac:picMkLst>
        </pc:picChg>
      </pc:sldChg>
      <pc:sldChg chg="modSp add">
        <pc:chgData name="Joe Raio" userId="257b0ae6-c5e2-4622-be66-e4eae9b606cc" providerId="ADAL" clId="{5D219B5A-F6EE-4FC1-B0C4-333E63D0B55D}" dt="2017-08-22T15:49:07.469" v="1154" actId="20577"/>
        <pc:sldMkLst>
          <pc:docMk/>
          <pc:sldMk cId="3919328673" sldId="418"/>
        </pc:sldMkLst>
        <pc:spChg chg="mod">
          <ac:chgData name="Joe Raio" userId="257b0ae6-c5e2-4622-be66-e4eae9b606cc" providerId="ADAL" clId="{5D219B5A-F6EE-4FC1-B0C4-333E63D0B55D}" dt="2017-08-22T15:49:07.469" v="1154" actId="20577"/>
          <ac:spMkLst>
            <pc:docMk/>
            <pc:sldMk cId="3919328673" sldId="418"/>
            <ac:spMk id="4" creationId="{48DA6FC8-9387-4DAF-8B3E-905A09B0F03D}"/>
          </ac:spMkLst>
        </pc:spChg>
      </pc:sldChg>
      <pc:sldMasterChg chg="del delSldLayout">
        <pc:chgData name="Joe Raio" userId="257b0ae6-c5e2-4622-be66-e4eae9b606cc" providerId="ADAL" clId="{5D219B5A-F6EE-4FC1-B0C4-333E63D0B55D}" dt="2017-08-19T19:11:14.891" v="695" actId="2696"/>
        <pc:sldMasterMkLst>
          <pc:docMk/>
          <pc:sldMasterMk cId="3894858694" sldId="2147483812"/>
        </pc:sldMasterMkLst>
        <pc:sldLayoutChg chg="del">
          <pc:chgData name="Joe Raio" userId="257b0ae6-c5e2-4622-be66-e4eae9b606cc" providerId="ADAL" clId="{5D219B5A-F6EE-4FC1-B0C4-333E63D0B55D}" dt="2017-08-19T19:11:14.880" v="684" actId="2696"/>
          <pc:sldLayoutMkLst>
            <pc:docMk/>
            <pc:sldMasterMk cId="3894858694" sldId="2147483812"/>
            <pc:sldLayoutMk cId="24452614" sldId="2147483813"/>
          </pc:sldLayoutMkLst>
        </pc:sldLayoutChg>
        <pc:sldLayoutChg chg="del">
          <pc:chgData name="Joe Raio" userId="257b0ae6-c5e2-4622-be66-e4eae9b606cc" providerId="ADAL" clId="{5D219B5A-F6EE-4FC1-B0C4-333E63D0B55D}" dt="2017-08-19T19:11:14.881" v="685" actId="2696"/>
          <pc:sldLayoutMkLst>
            <pc:docMk/>
            <pc:sldMasterMk cId="3894858694" sldId="2147483812"/>
            <pc:sldLayoutMk cId="1411352204" sldId="2147483814"/>
          </pc:sldLayoutMkLst>
        </pc:sldLayoutChg>
        <pc:sldLayoutChg chg="del">
          <pc:chgData name="Joe Raio" userId="257b0ae6-c5e2-4622-be66-e4eae9b606cc" providerId="ADAL" clId="{5D219B5A-F6EE-4FC1-B0C4-333E63D0B55D}" dt="2017-08-19T19:11:14.882" v="686" actId="2696"/>
          <pc:sldLayoutMkLst>
            <pc:docMk/>
            <pc:sldMasterMk cId="3894858694" sldId="2147483812"/>
            <pc:sldLayoutMk cId="3497286406" sldId="2147483815"/>
          </pc:sldLayoutMkLst>
        </pc:sldLayoutChg>
        <pc:sldLayoutChg chg="del">
          <pc:chgData name="Joe Raio" userId="257b0ae6-c5e2-4622-be66-e4eae9b606cc" providerId="ADAL" clId="{5D219B5A-F6EE-4FC1-B0C4-333E63D0B55D}" dt="2017-08-19T19:11:14.883" v="687" actId="2696"/>
          <pc:sldLayoutMkLst>
            <pc:docMk/>
            <pc:sldMasterMk cId="3894858694" sldId="2147483812"/>
            <pc:sldLayoutMk cId="1175074775" sldId="2147483816"/>
          </pc:sldLayoutMkLst>
        </pc:sldLayoutChg>
        <pc:sldLayoutChg chg="del">
          <pc:chgData name="Joe Raio" userId="257b0ae6-c5e2-4622-be66-e4eae9b606cc" providerId="ADAL" clId="{5D219B5A-F6EE-4FC1-B0C4-333E63D0B55D}" dt="2017-08-19T19:11:14.884" v="688" actId="2696"/>
          <pc:sldLayoutMkLst>
            <pc:docMk/>
            <pc:sldMasterMk cId="3894858694" sldId="2147483812"/>
            <pc:sldLayoutMk cId="4095802035" sldId="2147483817"/>
          </pc:sldLayoutMkLst>
        </pc:sldLayoutChg>
        <pc:sldLayoutChg chg="del">
          <pc:chgData name="Joe Raio" userId="257b0ae6-c5e2-4622-be66-e4eae9b606cc" providerId="ADAL" clId="{5D219B5A-F6EE-4FC1-B0C4-333E63D0B55D}" dt="2017-08-19T19:11:14.886" v="689" actId="2696"/>
          <pc:sldLayoutMkLst>
            <pc:docMk/>
            <pc:sldMasterMk cId="3894858694" sldId="2147483812"/>
            <pc:sldLayoutMk cId="3954861342" sldId="2147483818"/>
          </pc:sldLayoutMkLst>
        </pc:sldLayoutChg>
        <pc:sldLayoutChg chg="del">
          <pc:chgData name="Joe Raio" userId="257b0ae6-c5e2-4622-be66-e4eae9b606cc" providerId="ADAL" clId="{5D219B5A-F6EE-4FC1-B0C4-333E63D0B55D}" dt="2017-08-19T19:11:14.886" v="690" actId="2696"/>
          <pc:sldLayoutMkLst>
            <pc:docMk/>
            <pc:sldMasterMk cId="3894858694" sldId="2147483812"/>
            <pc:sldLayoutMk cId="2627501271" sldId="2147483819"/>
          </pc:sldLayoutMkLst>
        </pc:sldLayoutChg>
        <pc:sldLayoutChg chg="del">
          <pc:chgData name="Joe Raio" userId="257b0ae6-c5e2-4622-be66-e4eae9b606cc" providerId="ADAL" clId="{5D219B5A-F6EE-4FC1-B0C4-333E63D0B55D}" dt="2017-08-19T19:11:14.887" v="691" actId="2696"/>
          <pc:sldLayoutMkLst>
            <pc:docMk/>
            <pc:sldMasterMk cId="3894858694" sldId="2147483812"/>
            <pc:sldLayoutMk cId="498073282" sldId="2147483820"/>
          </pc:sldLayoutMkLst>
        </pc:sldLayoutChg>
        <pc:sldLayoutChg chg="del">
          <pc:chgData name="Joe Raio" userId="257b0ae6-c5e2-4622-be66-e4eae9b606cc" providerId="ADAL" clId="{5D219B5A-F6EE-4FC1-B0C4-333E63D0B55D}" dt="2017-08-19T19:11:14.888" v="692" actId="2696"/>
          <pc:sldLayoutMkLst>
            <pc:docMk/>
            <pc:sldMasterMk cId="3894858694" sldId="2147483812"/>
            <pc:sldLayoutMk cId="3705839794" sldId="2147483821"/>
          </pc:sldLayoutMkLst>
        </pc:sldLayoutChg>
        <pc:sldLayoutChg chg="del">
          <pc:chgData name="Joe Raio" userId="257b0ae6-c5e2-4622-be66-e4eae9b606cc" providerId="ADAL" clId="{5D219B5A-F6EE-4FC1-B0C4-333E63D0B55D}" dt="2017-08-19T19:11:14.889" v="693" actId="2696"/>
          <pc:sldLayoutMkLst>
            <pc:docMk/>
            <pc:sldMasterMk cId="3894858694" sldId="2147483812"/>
            <pc:sldLayoutMk cId="3649649232" sldId="2147483822"/>
          </pc:sldLayoutMkLst>
        </pc:sldLayoutChg>
        <pc:sldLayoutChg chg="del">
          <pc:chgData name="Joe Raio" userId="257b0ae6-c5e2-4622-be66-e4eae9b606cc" providerId="ADAL" clId="{5D219B5A-F6EE-4FC1-B0C4-333E63D0B55D}" dt="2017-08-19T19:11:14.890" v="694" actId="2696"/>
          <pc:sldLayoutMkLst>
            <pc:docMk/>
            <pc:sldMasterMk cId="3894858694" sldId="2147483812"/>
            <pc:sldLayoutMk cId="3585150357" sldId="2147483823"/>
          </pc:sldLayoutMkLst>
        </pc:sldLayoutChg>
      </pc:sldMasterChg>
      <pc:sldMasterChg chg="del delSldLayout">
        <pc:chgData name="Joe Raio" userId="257b0ae6-c5e2-4622-be66-e4eae9b606cc" providerId="ADAL" clId="{5D219B5A-F6EE-4FC1-B0C4-333E63D0B55D}" dt="2017-08-19T19:13:18.566" v="728" actId="2696"/>
        <pc:sldMasterMkLst>
          <pc:docMk/>
          <pc:sldMasterMk cId="3480634302" sldId="2147484165"/>
        </pc:sldMasterMkLst>
        <pc:sldLayoutChg chg="del">
          <pc:chgData name="Joe Raio" userId="257b0ae6-c5e2-4622-be66-e4eae9b606cc" providerId="ADAL" clId="{5D219B5A-F6EE-4FC1-B0C4-333E63D0B55D}" dt="2017-08-19T19:13:18.537" v="712" actId="2696"/>
          <pc:sldLayoutMkLst>
            <pc:docMk/>
            <pc:sldMasterMk cId="3480634302" sldId="2147484165"/>
            <pc:sldLayoutMk cId="404057041" sldId="2147484166"/>
          </pc:sldLayoutMkLst>
        </pc:sldLayoutChg>
        <pc:sldLayoutChg chg="del">
          <pc:chgData name="Joe Raio" userId="257b0ae6-c5e2-4622-be66-e4eae9b606cc" providerId="ADAL" clId="{5D219B5A-F6EE-4FC1-B0C4-333E63D0B55D}" dt="2017-08-19T19:13:18.539" v="713" actId="2696"/>
          <pc:sldLayoutMkLst>
            <pc:docMk/>
            <pc:sldMasterMk cId="3480634302" sldId="2147484165"/>
            <pc:sldLayoutMk cId="1835305831" sldId="2147484167"/>
          </pc:sldLayoutMkLst>
        </pc:sldLayoutChg>
        <pc:sldLayoutChg chg="del">
          <pc:chgData name="Joe Raio" userId="257b0ae6-c5e2-4622-be66-e4eae9b606cc" providerId="ADAL" clId="{5D219B5A-F6EE-4FC1-B0C4-333E63D0B55D}" dt="2017-08-19T19:13:18.541" v="714" actId="2696"/>
          <pc:sldLayoutMkLst>
            <pc:docMk/>
            <pc:sldMasterMk cId="3480634302" sldId="2147484165"/>
            <pc:sldLayoutMk cId="2444054828" sldId="2147484168"/>
          </pc:sldLayoutMkLst>
        </pc:sldLayoutChg>
        <pc:sldLayoutChg chg="del">
          <pc:chgData name="Joe Raio" userId="257b0ae6-c5e2-4622-be66-e4eae9b606cc" providerId="ADAL" clId="{5D219B5A-F6EE-4FC1-B0C4-333E63D0B55D}" dt="2017-08-19T19:13:18.542" v="715" actId="2696"/>
          <pc:sldLayoutMkLst>
            <pc:docMk/>
            <pc:sldMasterMk cId="3480634302" sldId="2147484165"/>
            <pc:sldLayoutMk cId="1834903076" sldId="2147484169"/>
          </pc:sldLayoutMkLst>
        </pc:sldLayoutChg>
        <pc:sldLayoutChg chg="del">
          <pc:chgData name="Joe Raio" userId="257b0ae6-c5e2-4622-be66-e4eae9b606cc" providerId="ADAL" clId="{5D219B5A-F6EE-4FC1-B0C4-333E63D0B55D}" dt="2017-08-19T19:13:18.544" v="716" actId="2696"/>
          <pc:sldLayoutMkLst>
            <pc:docMk/>
            <pc:sldMasterMk cId="3480634302" sldId="2147484165"/>
            <pc:sldLayoutMk cId="3680299495" sldId="2147484170"/>
          </pc:sldLayoutMkLst>
        </pc:sldLayoutChg>
        <pc:sldLayoutChg chg="del">
          <pc:chgData name="Joe Raio" userId="257b0ae6-c5e2-4622-be66-e4eae9b606cc" providerId="ADAL" clId="{5D219B5A-F6EE-4FC1-B0C4-333E63D0B55D}" dt="2017-08-19T19:13:18.546" v="717" actId="2696"/>
          <pc:sldLayoutMkLst>
            <pc:docMk/>
            <pc:sldMasterMk cId="3480634302" sldId="2147484165"/>
            <pc:sldLayoutMk cId="608101013" sldId="2147484171"/>
          </pc:sldLayoutMkLst>
        </pc:sldLayoutChg>
        <pc:sldLayoutChg chg="del">
          <pc:chgData name="Joe Raio" userId="257b0ae6-c5e2-4622-be66-e4eae9b606cc" providerId="ADAL" clId="{5D219B5A-F6EE-4FC1-B0C4-333E63D0B55D}" dt="2017-08-19T19:13:18.547" v="718" actId="2696"/>
          <pc:sldLayoutMkLst>
            <pc:docMk/>
            <pc:sldMasterMk cId="3480634302" sldId="2147484165"/>
            <pc:sldLayoutMk cId="1976621689" sldId="2147484172"/>
          </pc:sldLayoutMkLst>
        </pc:sldLayoutChg>
        <pc:sldLayoutChg chg="del">
          <pc:chgData name="Joe Raio" userId="257b0ae6-c5e2-4622-be66-e4eae9b606cc" providerId="ADAL" clId="{5D219B5A-F6EE-4FC1-B0C4-333E63D0B55D}" dt="2017-08-19T19:13:18.548" v="719" actId="2696"/>
          <pc:sldLayoutMkLst>
            <pc:docMk/>
            <pc:sldMasterMk cId="3480634302" sldId="2147484165"/>
            <pc:sldLayoutMk cId="197278560" sldId="2147484173"/>
          </pc:sldLayoutMkLst>
        </pc:sldLayoutChg>
        <pc:sldLayoutChg chg="del">
          <pc:chgData name="Joe Raio" userId="257b0ae6-c5e2-4622-be66-e4eae9b606cc" providerId="ADAL" clId="{5D219B5A-F6EE-4FC1-B0C4-333E63D0B55D}" dt="2017-08-19T19:13:18.549" v="720" actId="2696"/>
          <pc:sldLayoutMkLst>
            <pc:docMk/>
            <pc:sldMasterMk cId="3480634302" sldId="2147484165"/>
            <pc:sldLayoutMk cId="562563899" sldId="2147484174"/>
          </pc:sldLayoutMkLst>
        </pc:sldLayoutChg>
        <pc:sldLayoutChg chg="del">
          <pc:chgData name="Joe Raio" userId="257b0ae6-c5e2-4622-be66-e4eae9b606cc" providerId="ADAL" clId="{5D219B5A-F6EE-4FC1-B0C4-333E63D0B55D}" dt="2017-08-19T19:13:18.549" v="721" actId="2696"/>
          <pc:sldLayoutMkLst>
            <pc:docMk/>
            <pc:sldMasterMk cId="3480634302" sldId="2147484165"/>
            <pc:sldLayoutMk cId="3693170010" sldId="2147484175"/>
          </pc:sldLayoutMkLst>
        </pc:sldLayoutChg>
        <pc:sldLayoutChg chg="del">
          <pc:chgData name="Joe Raio" userId="257b0ae6-c5e2-4622-be66-e4eae9b606cc" providerId="ADAL" clId="{5D219B5A-F6EE-4FC1-B0C4-333E63D0B55D}" dt="2017-08-19T19:13:18.550" v="722" actId="2696"/>
          <pc:sldLayoutMkLst>
            <pc:docMk/>
            <pc:sldMasterMk cId="3480634302" sldId="2147484165"/>
            <pc:sldLayoutMk cId="2817120005" sldId="2147484176"/>
          </pc:sldLayoutMkLst>
        </pc:sldLayoutChg>
        <pc:sldLayoutChg chg="del">
          <pc:chgData name="Joe Raio" userId="257b0ae6-c5e2-4622-be66-e4eae9b606cc" providerId="ADAL" clId="{5D219B5A-F6EE-4FC1-B0C4-333E63D0B55D}" dt="2017-08-19T19:13:18.551" v="723" actId="2696"/>
          <pc:sldLayoutMkLst>
            <pc:docMk/>
            <pc:sldMasterMk cId="3480634302" sldId="2147484165"/>
            <pc:sldLayoutMk cId="2764014595" sldId="2147484177"/>
          </pc:sldLayoutMkLst>
        </pc:sldLayoutChg>
        <pc:sldLayoutChg chg="del">
          <pc:chgData name="Joe Raio" userId="257b0ae6-c5e2-4622-be66-e4eae9b606cc" providerId="ADAL" clId="{5D219B5A-F6EE-4FC1-B0C4-333E63D0B55D}" dt="2017-08-19T19:13:18.562" v="724" actId="2696"/>
          <pc:sldLayoutMkLst>
            <pc:docMk/>
            <pc:sldMasterMk cId="3480634302" sldId="2147484165"/>
            <pc:sldLayoutMk cId="1851968041" sldId="2147484178"/>
          </pc:sldLayoutMkLst>
        </pc:sldLayoutChg>
        <pc:sldLayoutChg chg="del">
          <pc:chgData name="Joe Raio" userId="257b0ae6-c5e2-4622-be66-e4eae9b606cc" providerId="ADAL" clId="{5D219B5A-F6EE-4FC1-B0C4-333E63D0B55D}" dt="2017-08-19T19:13:18.563" v="725" actId="2696"/>
          <pc:sldLayoutMkLst>
            <pc:docMk/>
            <pc:sldMasterMk cId="3480634302" sldId="2147484165"/>
            <pc:sldLayoutMk cId="890588778" sldId="2147484179"/>
          </pc:sldLayoutMkLst>
        </pc:sldLayoutChg>
        <pc:sldLayoutChg chg="del">
          <pc:chgData name="Joe Raio" userId="257b0ae6-c5e2-4622-be66-e4eae9b606cc" providerId="ADAL" clId="{5D219B5A-F6EE-4FC1-B0C4-333E63D0B55D}" dt="2017-08-19T19:13:18.563" v="726" actId="2696"/>
          <pc:sldLayoutMkLst>
            <pc:docMk/>
            <pc:sldMasterMk cId="3480634302" sldId="2147484165"/>
            <pc:sldLayoutMk cId="636286997" sldId="2147484180"/>
          </pc:sldLayoutMkLst>
        </pc:sldLayoutChg>
        <pc:sldLayoutChg chg="del">
          <pc:chgData name="Joe Raio" userId="257b0ae6-c5e2-4622-be66-e4eae9b606cc" providerId="ADAL" clId="{5D219B5A-F6EE-4FC1-B0C4-333E63D0B55D}" dt="2017-08-19T19:13:18.564" v="727" actId="2696"/>
          <pc:sldLayoutMkLst>
            <pc:docMk/>
            <pc:sldMasterMk cId="3480634302" sldId="2147484165"/>
            <pc:sldLayoutMk cId="2276435389" sldId="21474841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8/25/2017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5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572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45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BizTalk server (in for 17 years) – how can we move things faster between enterprise integration? </a:t>
            </a:r>
            <a:r>
              <a:rPr lang="en-US" dirty="0" err="1"/>
              <a:t>LogicApps</a:t>
            </a:r>
            <a:r>
              <a:rPr lang="en-US" dirty="0"/>
              <a:t> was born out 100%</a:t>
            </a:r>
            <a:r>
              <a:rPr lang="en-US" baseline="0" dirty="0"/>
              <a:t> out of Azure. </a:t>
            </a:r>
          </a:p>
          <a:p>
            <a:r>
              <a:rPr lang="en-US" baseline="0" dirty="0"/>
              <a:t>-how to reduce integration from weeks/months to days?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18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150 now?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694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that we now support stored</a:t>
            </a:r>
            <a:r>
              <a:rPr lang="en-US" baseline="0" dirty="0"/>
              <a:t> </a:t>
            </a:r>
            <a:r>
              <a:rPr lang="en-US" baseline="0" dirty="0" err="1"/>
              <a:t>procs</a:t>
            </a:r>
            <a:r>
              <a:rPr lang="en-US" baseline="0" dirty="0"/>
              <a:t> on-</a:t>
            </a:r>
            <a:r>
              <a:rPr lang="en-US" baseline="0" dirty="0" err="1"/>
              <a:t>prem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72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can</a:t>
            </a:r>
            <a:r>
              <a:rPr lang="en-NZ" b="0" baseline="0" dirty="0"/>
              <a:t> integrate with “anything” (APIs) and solve small or complex problems. Automation in a secure and reliable environment fast and easy.</a:t>
            </a:r>
          </a:p>
          <a:p>
            <a:endParaRPr lang="en-NZ" b="1" dirty="0"/>
          </a:p>
          <a:p>
            <a:r>
              <a:rPr lang="en-NZ" b="1" dirty="0"/>
              <a:t>Connect Anything:</a:t>
            </a:r>
          </a:p>
          <a:p>
            <a:r>
              <a:rPr lang="en-NZ" dirty="0"/>
              <a:t>On-premises,</a:t>
            </a:r>
            <a:r>
              <a:rPr lang="en-NZ" baseline="0" dirty="0"/>
              <a:t> hybrid and cloud</a:t>
            </a:r>
          </a:p>
          <a:p>
            <a:r>
              <a:rPr lang="en-NZ" baseline="0" dirty="0"/>
              <a:t>Mission critical, complex integration scenarios</a:t>
            </a:r>
          </a:p>
          <a:p>
            <a:r>
              <a:rPr lang="en-NZ" baseline="0" dirty="0"/>
              <a:t>Business productivity</a:t>
            </a:r>
          </a:p>
          <a:p>
            <a:endParaRPr lang="en-NZ" baseline="0" dirty="0"/>
          </a:p>
          <a:p>
            <a:r>
              <a:rPr lang="en-NZ" b="1" baseline="0" dirty="0"/>
              <a:t>Agile Business:</a:t>
            </a:r>
          </a:p>
          <a:p>
            <a:r>
              <a:rPr lang="en-NZ" baseline="0" dirty="0"/>
              <a:t>Quickly create workflows</a:t>
            </a:r>
          </a:p>
          <a:p>
            <a:r>
              <a:rPr lang="en-NZ" baseline="0" dirty="0"/>
              <a:t>Position to the future API centric</a:t>
            </a:r>
          </a:p>
          <a:p>
            <a:endParaRPr lang="en-NZ" baseline="0" dirty="0"/>
          </a:p>
          <a:p>
            <a:r>
              <a:rPr lang="en-NZ" b="1" baseline="0" dirty="0"/>
              <a:t>Transform Business:</a:t>
            </a:r>
          </a:p>
          <a:p>
            <a:r>
              <a:rPr lang="en-NZ" baseline="0" dirty="0"/>
              <a:t>Extract value from both (on-premises and cloud apps)</a:t>
            </a:r>
          </a:p>
          <a:p>
            <a:r>
              <a:rPr lang="en-NZ" baseline="0" dirty="0"/>
              <a:t>Build Holistic integration solutions.</a:t>
            </a:r>
          </a:p>
          <a:p>
            <a:endParaRPr lang="en-NZ"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8/25/2017 9:11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19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8/25/2017 9:11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356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Grid - </a:t>
            </a:r>
            <a:r>
              <a:rPr lang="en-US" sz="1200" b="0" i="0" kern="1200" dirty="0">
                <a:solidFill>
                  <a:schemeClr val="tx1"/>
                </a:solidFill>
                <a:effectLst/>
                <a:latin typeface="+mn-lt"/>
                <a:ea typeface="+mn-ea"/>
                <a:cs typeface="+mn-cs"/>
              </a:rPr>
              <a:t>Azure Event Grid allows you to easily build applications with event-based architectures. You select the Azure resource you would like to subscribe to, and give the event handler or </a:t>
            </a:r>
            <a:r>
              <a:rPr lang="en-US" sz="1200" b="0" i="0" kern="1200" dirty="0" err="1">
                <a:solidFill>
                  <a:schemeClr val="tx1"/>
                </a:solidFill>
                <a:effectLst/>
                <a:latin typeface="+mn-lt"/>
                <a:ea typeface="+mn-ea"/>
                <a:cs typeface="+mn-cs"/>
              </a:rPr>
              <a:t>WebHook</a:t>
            </a:r>
            <a:r>
              <a:rPr lang="en-US" sz="1200" b="0" i="0" kern="1200" dirty="0">
                <a:solidFill>
                  <a:schemeClr val="tx1"/>
                </a:solidFill>
                <a:effectLst/>
                <a:latin typeface="+mn-lt"/>
                <a:ea typeface="+mn-ea"/>
                <a:cs typeface="+mn-cs"/>
              </a:rPr>
              <a:t> endpoint to send the event to. Event Grid has built-in support for events coming from Azure services, like storage blobs and resource groups. Event Grid also has custom support for application and third-party events, using custom topics and custom </a:t>
            </a:r>
            <a:r>
              <a:rPr lang="en-US" sz="1200" b="0" i="0" kern="1200" dirty="0" err="1">
                <a:solidFill>
                  <a:schemeClr val="tx1"/>
                </a:solidFill>
                <a:effectLst/>
                <a:latin typeface="+mn-lt"/>
                <a:ea typeface="+mn-ea"/>
                <a:cs typeface="+mn-cs"/>
              </a:rPr>
              <a:t>webhooks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18</a:t>
            </a:fld>
            <a:endParaRPr lang="en-US"/>
          </a:p>
        </p:txBody>
      </p:sp>
    </p:spTree>
    <p:extLst>
      <p:ext uri="{BB962C8B-B14F-4D97-AF65-F5344CB8AC3E}">
        <p14:creationId xmlns:p14="http://schemas.microsoft.com/office/powerpoint/2010/main" val="102313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3632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189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2313"/>
            <a:ext cx="6418262" cy="3609975"/>
          </a:xfrm>
        </p:spPr>
      </p:sp>
      <p:sp>
        <p:nvSpPr>
          <p:cNvPr id="3" name="Notes Placeholder 2"/>
          <p:cNvSpPr>
            <a:spLocks noGrp="1"/>
          </p:cNvSpPr>
          <p:nvPr>
            <p:ph type="body" idx="1"/>
          </p:nvPr>
        </p:nvSpPr>
        <p:spPr/>
        <p:txBody>
          <a:bodyPr/>
          <a:lstStyle/>
          <a:p>
            <a:r>
              <a:rPr lang="en-US" sz="1000" b="0" dirty="0"/>
              <a:t>What is a technical evangelist?</a:t>
            </a:r>
          </a:p>
        </p:txBody>
      </p:sp>
      <p:sp>
        <p:nvSpPr>
          <p:cNvPr id="8" name="Date Placeholder 7"/>
          <p:cNvSpPr>
            <a:spLocks noGrp="1"/>
          </p:cNvSpPr>
          <p:nvPr>
            <p:ph type="dt" idx="10"/>
          </p:nvPr>
        </p:nvSpPr>
        <p:spPr/>
        <p:txBody>
          <a:bodyPr/>
          <a:lstStyle/>
          <a:p>
            <a:pPr marL="0" marR="0" lvl="0" indent="0" algn="r" defTabSz="985944" rtl="0" eaLnBrk="1" fontAlgn="auto" latinLnBrk="0" hangingPunct="1">
              <a:lnSpc>
                <a:spcPct val="100000"/>
              </a:lnSpc>
              <a:spcBef>
                <a:spcPts val="0"/>
              </a:spcBef>
              <a:spcAft>
                <a:spcPts val="0"/>
              </a:spcAft>
              <a:buClrTx/>
              <a:buSzTx/>
              <a:buFontTx/>
              <a:buNone/>
              <a:tabLst/>
              <a:defRPr/>
            </a:pPr>
            <a:fld id="{F65AA4DB-35E7-4399-B709-0EA35C753B54}"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85944"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8594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8594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0471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81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649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binding attributes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239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26</a:t>
            </a:fld>
            <a:endParaRPr lang="en-US"/>
          </a:p>
        </p:txBody>
      </p:sp>
    </p:spTree>
    <p:extLst>
      <p:ext uri="{BB962C8B-B14F-4D97-AF65-F5344CB8AC3E}">
        <p14:creationId xmlns:p14="http://schemas.microsoft.com/office/powerpoint/2010/main" val="3284352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Grid - </a:t>
            </a:r>
            <a:r>
              <a:rPr lang="en-US" sz="1200" b="0" i="0" kern="1200" dirty="0">
                <a:solidFill>
                  <a:schemeClr val="tx1"/>
                </a:solidFill>
                <a:effectLst/>
                <a:latin typeface="+mn-lt"/>
                <a:ea typeface="+mn-ea"/>
                <a:cs typeface="+mn-cs"/>
              </a:rPr>
              <a:t>Azure Event Grid allows you to easily build applications with event-based architectures. You select the Azure resource you would like to subscribe to, and give the event handler or </a:t>
            </a:r>
            <a:r>
              <a:rPr lang="en-US" sz="1200" b="0" i="0" kern="1200" dirty="0" err="1">
                <a:solidFill>
                  <a:schemeClr val="tx1"/>
                </a:solidFill>
                <a:effectLst/>
                <a:latin typeface="+mn-lt"/>
                <a:ea typeface="+mn-ea"/>
                <a:cs typeface="+mn-cs"/>
              </a:rPr>
              <a:t>WebHook</a:t>
            </a:r>
            <a:r>
              <a:rPr lang="en-US" sz="1200" b="0" i="0" kern="1200" dirty="0">
                <a:solidFill>
                  <a:schemeClr val="tx1"/>
                </a:solidFill>
                <a:effectLst/>
                <a:latin typeface="+mn-lt"/>
                <a:ea typeface="+mn-ea"/>
                <a:cs typeface="+mn-cs"/>
              </a:rPr>
              <a:t> endpoint to send the event to. Event Grid has built-in support for events coming from Azure services, like storage blobs and resource groups. Event Grid also has custom support for application and third-party events, using custom topics and custom </a:t>
            </a:r>
            <a:r>
              <a:rPr lang="en-US" sz="1200" b="0" i="0" kern="1200" dirty="0" err="1">
                <a:solidFill>
                  <a:schemeClr val="tx1"/>
                </a:solidFill>
                <a:effectLst/>
                <a:latin typeface="+mn-lt"/>
                <a:ea typeface="+mn-ea"/>
                <a:cs typeface="+mn-cs"/>
              </a:rPr>
              <a:t>webhooks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Durable Functions – Alpha Preview - With Durable Functions, we let you write orchestrators and activities as Functions. Orchestrators can call Activity Functions and wait for an external event. Activity Functions can be written in any language and don’t have any restrictions on them that normal functions don’t have. Combined, this functionality allows a lot of complex patterns to be expressed via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API Versioning - </a:t>
            </a:r>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27</a:t>
            </a:fld>
            <a:endParaRPr lang="en-US"/>
          </a:p>
        </p:txBody>
      </p:sp>
    </p:spTree>
    <p:extLst>
      <p:ext uri="{BB962C8B-B14F-4D97-AF65-F5344CB8AC3E}">
        <p14:creationId xmlns:p14="http://schemas.microsoft.com/office/powerpoint/2010/main" val="26904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6836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11:20 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932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42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32</a:t>
            </a:fld>
            <a:endParaRPr lang="en-US"/>
          </a:p>
        </p:txBody>
      </p:sp>
    </p:spTree>
    <p:extLst>
      <p:ext uri="{BB962C8B-B14F-4D97-AF65-F5344CB8AC3E}">
        <p14:creationId xmlns:p14="http://schemas.microsoft.com/office/powerpoint/2010/main" val="2201295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09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Serverless offerings @ Microsoft</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Azure Functions</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Logic Apps</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Event Grid</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Tooling</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Azure Portal</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Azure Functions Core Tools CLI</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Visual Studio (PCL)</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MAC Preview</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CI / CD</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Application Insights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Roadmap / Features in Preview</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Proxies</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Durable Functions</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Event Grid</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API Versioning</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.NET Core and Java Support</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Resources</a:t>
            </a:r>
          </a:p>
          <a:p>
            <a:pPr marL="685800" marR="0" lvl="1" indent="-228600" algn="l" defTabSz="932742" rtl="0" eaLnBrk="1" fontAlgn="auto" latinLnBrk="0" hangingPunct="1">
              <a:lnSpc>
                <a:spcPct val="90000"/>
              </a:lnSpc>
              <a:spcBef>
                <a:spcPts val="0"/>
              </a:spcBef>
              <a:spcAft>
                <a:spcPts val="340"/>
              </a:spcAft>
              <a:buClrTx/>
              <a:buSzTx/>
              <a:buFontTx/>
              <a:buAutoNum type="arabicPeriod"/>
              <a:tabLst/>
              <a:defRPr/>
            </a:pPr>
            <a:r>
              <a:rPr lang="en-US" sz="1050" dirty="0"/>
              <a:t>Open Source &amp; Communication Methods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8/25/2017 9:11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054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398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36</a:t>
            </a:fld>
            <a:endParaRPr lang="en-US"/>
          </a:p>
        </p:txBody>
      </p:sp>
    </p:spTree>
    <p:extLst>
      <p:ext uri="{BB962C8B-B14F-4D97-AF65-F5344CB8AC3E}">
        <p14:creationId xmlns:p14="http://schemas.microsoft.com/office/powerpoint/2010/main" val="1081806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FaaS</a:t>
            </a:r>
            <a:r>
              <a:rPr lang="en-US" dirty="0"/>
              <a:t> – Functions as a Service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8/25/2017 9:11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3857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859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899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Bindings abstract away where the data is coming to</a:t>
            </a:r>
          </a:p>
          <a:p>
            <a:endParaRPr lang="en-US" b="0" dirty="0"/>
          </a:p>
          <a:p>
            <a:r>
              <a:rPr lang="en-US" b="0" dirty="0"/>
              <a:t>Logic Apps</a:t>
            </a:r>
          </a:p>
          <a:p>
            <a:pPr marL="171450" indent="-171450">
              <a:buFont typeface="Arial" panose="020B0604020202020204" pitchFamily="34" charset="0"/>
              <a:buChar char="•"/>
            </a:pPr>
            <a:r>
              <a:rPr lang="en-US" b="0" dirty="0"/>
              <a:t>Programming free paradigm with a visual designer, drag and drop workflows</a:t>
            </a:r>
          </a:p>
          <a:p>
            <a:pPr marL="171450" indent="-171450">
              <a:buFont typeface="Arial" panose="020B0604020202020204" pitchFamily="34" charset="0"/>
              <a:buChar char="•"/>
            </a:pPr>
            <a:r>
              <a:rPr lang="en-US" b="0" dirty="0"/>
              <a:t>With Connectors to different types of services (</a:t>
            </a:r>
            <a:r>
              <a:rPr lang="en-US" b="0" dirty="0" err="1"/>
              <a:t>eg</a:t>
            </a:r>
            <a:r>
              <a:rPr lang="en-US" b="0" dirty="0"/>
              <a:t> an FTP server)</a:t>
            </a:r>
            <a:endParaRPr lang="en-US" b="1" dirty="0"/>
          </a:p>
          <a:p>
            <a:endParaRPr lang="en-US" b="1" dirty="0"/>
          </a:p>
          <a:p>
            <a:r>
              <a:rPr lang="en-US" b="1" dirty="0"/>
              <a:t>Talking Points: (Updated on 4/3/17)</a:t>
            </a:r>
          </a:p>
          <a:p>
            <a:endParaRPr lang="en-US" b="1" dirty="0"/>
          </a:p>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Run time is open. Function code can be executed in </a:t>
            </a:r>
            <a:r>
              <a:rPr lang="en-US" baseline="0" dirty="0" err="1"/>
              <a:t>vm</a:t>
            </a:r>
            <a:r>
              <a:rPr lang="en-US" baseline="0" dirty="0"/>
              <a:t> or somewhere else, on </a:t>
            </a:r>
            <a:r>
              <a:rPr lang="en-US" baseline="0" dirty="0" err="1"/>
              <a:t>prem</a:t>
            </a:r>
            <a:r>
              <a:rPr lang="en-US" baseline="0" dirty="0"/>
              <a:t> or in </a:t>
            </a:r>
            <a:r>
              <a:rPr lang="en-US" baseline="0" dirty="0" err="1"/>
              <a:t>clould</a:t>
            </a:r>
            <a:r>
              <a:rPr lang="en-US" baseline="0" dirty="0"/>
              <a: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45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Envision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3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488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t>
            </a:r>
            <a:r>
              <a:rPr lang="en-US" sz="1200" b="0" i="0" kern="1200" dirty="0">
                <a:solidFill>
                  <a:schemeClr val="tx1"/>
                </a:solidFill>
                <a:effectLst/>
                <a:latin typeface="+mn-lt"/>
                <a:ea typeface="+mn-ea"/>
                <a:cs typeface="+mn-cs"/>
              </a:rPr>
              <a:t> C#, F#, Node.js, Python, PHP, batch, bash, R, Java, TypeScript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8/25/2017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80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Functions supports many more bindings, triggers and languages</a:t>
            </a:r>
          </a:p>
          <a:p>
            <a:r>
              <a:rPr lang="en-US" sz="1200" b="0" i="0" kern="1200" dirty="0">
                <a:solidFill>
                  <a:schemeClr val="tx1"/>
                </a:solidFill>
                <a:effectLst/>
                <a:latin typeface="+mn-lt"/>
                <a:ea typeface="+mn-ea"/>
                <a:cs typeface="+mn-cs"/>
              </a:rPr>
              <a:t>Python, Batch, PHP, PowerShell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99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trigger and binding…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8/25/2017 9:11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789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Binding gives you access to the underlying </a:t>
            </a:r>
            <a:r>
              <a:rPr lang="en-US" dirty="0" err="1"/>
              <a:t>api</a:t>
            </a:r>
            <a:r>
              <a:rPr lang="en-US" dirty="0"/>
              <a:t> without having to use the SDK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353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 Id="rId4" Type="http://schemas.openxmlformats.org/officeDocument/2006/relationships/image" Target="../media/image3.emf"/></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 Id="rId4" Type="http://schemas.openxmlformats.org/officeDocument/2006/relationships/image" Target="../media/image3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 Id="rId4" Type="http://schemas.openxmlformats.org/officeDocument/2006/relationships/image" Target="../media/image33.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Master" Target="../slideMasters/slideMaster12.xml"/><Relationship Id="rId4" Type="http://schemas.openxmlformats.org/officeDocument/2006/relationships/image" Target="../media/image30.pn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jpeg"/><Relationship Id="rId1" Type="http://schemas.openxmlformats.org/officeDocument/2006/relationships/slideMaster" Target="../slideMasters/slideMaster13.xml"/><Relationship Id="rId5" Type="http://schemas.openxmlformats.org/officeDocument/2006/relationships/image" Target="../media/image38.png"/><Relationship Id="rId4" Type="http://schemas.openxmlformats.org/officeDocument/2006/relationships/image" Target="../media/image3.emf"/></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9.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Master" Target="../slideMasters/slideMaster13.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4.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image" Target="../media/image45.jpeg"/><Relationship Id="rId1" Type="http://schemas.openxmlformats.org/officeDocument/2006/relationships/slideMaster" Target="../slideMasters/slideMaster13.x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image" Target="../media/image47.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1.jpeg"/><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0.jp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4.jp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5.jp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6.jp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6.jp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jp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jp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0.jpg"/><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jpg"/><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2.jp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3.jpg"/><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4.jpg"/><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5.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6.jpg"/><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7.jp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8.jp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9.jpg"/><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0.pn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82.jpeg"/><Relationship Id="rId1" Type="http://schemas.openxmlformats.org/officeDocument/2006/relationships/slideMaster" Target="../slideMasters/slideMaster17.xml"/><Relationship Id="rId4" Type="http://schemas.openxmlformats.org/officeDocument/2006/relationships/image" Target="../media/image83.png"/></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20.xml"/><Relationship Id="rId5" Type="http://schemas.openxmlformats.org/officeDocument/2006/relationships/image" Target="../media/image98.png"/><Relationship Id="rId4" Type="http://schemas.openxmlformats.org/officeDocument/2006/relationships/image" Target="../media/image97.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Master" Target="../slideMasters/slideMaster21.xml"/><Relationship Id="rId5" Type="http://schemas.openxmlformats.org/officeDocument/2006/relationships/image" Target="../media/image98.png"/><Relationship Id="rId4" Type="http://schemas.openxmlformats.org/officeDocument/2006/relationships/image" Target="../media/image97.pn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emf"/><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2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1.jpeg"/><Relationship Id="rId1" Type="http://schemas.openxmlformats.org/officeDocument/2006/relationships/slideMaster" Target="../slideMasters/slideMaster22.xml"/><Relationship Id="rId5" Type="http://schemas.openxmlformats.org/officeDocument/2006/relationships/image" Target="../media/image38.png"/><Relationship Id="rId4" Type="http://schemas.openxmlformats.org/officeDocument/2006/relationships/image" Target="../media/image3.emf"/></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22.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2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655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8287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7578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1162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854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958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601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5908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225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5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9811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75026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48444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4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086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48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5909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5572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5383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2832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6979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2507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1079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919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7420988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400121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17195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10446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58009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572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779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376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3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89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730094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642227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25-08-2017</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dirty="0">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dirty="0">
              <a:solidFill>
                <a:srgbClr val="FFFFFF"/>
              </a:solidFill>
            </a:endParaRPr>
          </a:p>
        </p:txBody>
      </p:sp>
    </p:spTree>
    <p:extLst>
      <p:ext uri="{BB962C8B-B14F-4D97-AF65-F5344CB8AC3E}">
        <p14:creationId xmlns:p14="http://schemas.microsoft.com/office/powerpoint/2010/main" val="2907408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442089"/>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43277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9341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46066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866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82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485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9191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086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0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4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608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1926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4247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63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433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353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893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6329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526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23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329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60262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5882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18988" y="259328"/>
            <a:ext cx="1304123" cy="285764"/>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13" y="1556"/>
            <a:ext cx="12188887" cy="6856637"/>
          </a:xfrm>
          <a:prstGeom prst="rect">
            <a:avLst/>
          </a:prstGeom>
        </p:spPr>
      </p:pic>
      <p:sp>
        <p:nvSpPr>
          <p:cNvPr id="2" name="Rectangle 1"/>
          <p:cNvSpPr/>
          <p:nvPr userDrawn="1"/>
        </p:nvSpPr>
        <p:spPr bwMode="auto">
          <a:xfrm>
            <a:off x="269239" y="2084172"/>
            <a:ext cx="6274974" cy="3586208"/>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0570" y="470411"/>
            <a:ext cx="1792845" cy="384107"/>
          </a:xfrm>
          <a:prstGeom prst="rect">
            <a:avLst/>
          </a:prstGeom>
        </p:spPr>
      </p:pic>
    </p:spTree>
    <p:extLst>
      <p:ext uri="{BB962C8B-B14F-4D97-AF65-F5344CB8AC3E}">
        <p14:creationId xmlns:p14="http://schemas.microsoft.com/office/powerpoint/2010/main" val="17597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18884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976744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55381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49952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75801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804608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0658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8903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13684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859907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5309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19405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51091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21869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5743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7656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58603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83480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5393631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475100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13" y="1556"/>
            <a:ext cx="12188887" cy="6856637"/>
          </a:xfrm>
          <a:prstGeom prst="rect">
            <a:avLst/>
          </a:prstGeom>
        </p:spPr>
      </p:pic>
      <p:sp>
        <p:nvSpPr>
          <p:cNvPr id="2" name="Rectangle 1"/>
          <p:cNvSpPr/>
          <p:nvPr userDrawn="1"/>
        </p:nvSpPr>
        <p:spPr bwMode="auto">
          <a:xfrm>
            <a:off x="269239" y="2084172"/>
            <a:ext cx="6274974" cy="3586208"/>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0570" y="470411"/>
            <a:ext cx="1792845" cy="384107"/>
          </a:xfrm>
          <a:prstGeom prst="rect">
            <a:avLst/>
          </a:prstGeom>
        </p:spPr>
      </p:pic>
    </p:spTree>
    <p:extLst>
      <p:ext uri="{BB962C8B-B14F-4D97-AF65-F5344CB8AC3E}">
        <p14:creationId xmlns:p14="http://schemas.microsoft.com/office/powerpoint/2010/main" val="384172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3919452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5893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0186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88797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02579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8414009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2222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3334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163286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247040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996785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7002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90161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9233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465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14043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8628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54496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18454087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277988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836" y="3106739"/>
            <a:ext cx="11155093" cy="997196"/>
          </a:xfrm>
        </p:spPr>
        <p:txBody>
          <a:bodyPr anchor="b" anchorCtr="0"/>
          <a:lstStyle>
            <a:lvl1pPr>
              <a:defRPr sz="7193"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20836" y="4656437"/>
            <a:ext cx="1115509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693817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64547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016366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7867179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061978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7287355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8165182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5894668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29688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70704124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59433956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91934902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65472095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87571357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1156681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8/25/2017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71947523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95477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8727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4084388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91499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26462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705587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00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74053994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52579894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9302450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8438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093394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98750231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22468816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8427558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40603806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961323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831"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marL="0" marR="0" lvl="0" indent="0" algn="ctr" defTabSz="93183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282376980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831"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marL="0" marR="0" lvl="0" indent="0" algn="l" defTabSz="932100"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70394418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134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5798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24624615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261557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5686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1"/>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3"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34" tIns="107540" rIns="143387" bIns="107540"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7"/>
            <a:ext cx="3954949" cy="2088239"/>
          </a:xfrm>
          <a:prstGeom prst="rect">
            <a:avLst/>
          </a:prstGeom>
        </p:spPr>
      </p:pic>
      <p:sp>
        <p:nvSpPr>
          <p:cNvPr id="13" name="TextBox 2"/>
          <p:cNvSpPr txBox="1"/>
          <p:nvPr userDrawn="1"/>
        </p:nvSpPr>
        <p:spPr>
          <a:xfrm>
            <a:off x="269241" y="6038334"/>
            <a:ext cx="1274181" cy="975999"/>
          </a:xfrm>
          <a:prstGeom prst="rect">
            <a:avLst/>
          </a:prstGeom>
          <a:noFill/>
        </p:spPr>
        <p:txBody>
          <a:bodyPr wrap="none" lIns="179234" tIns="143387" rIns="179234" bIns="14338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28785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3" name="TextBox 2"/>
          <p:cNvSpPr txBox="1"/>
          <p:nvPr userDrawn="1"/>
        </p:nvSpPr>
        <p:spPr>
          <a:xfrm>
            <a:off x="10666513" y="269344"/>
            <a:ext cx="1274181" cy="622056"/>
          </a:xfrm>
          <a:prstGeom prst="rect">
            <a:avLst/>
          </a:prstGeom>
          <a:noFill/>
        </p:spPr>
        <p:txBody>
          <a:bodyPr wrap="none" lIns="179234" tIns="143387" rIns="179234" bIns="14338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5" y="2084175"/>
            <a:ext cx="9631661" cy="3025278"/>
          </a:xfrm>
          <a:prstGeom prst="rect">
            <a:avLst/>
          </a:prstGeom>
          <a:noFill/>
        </p:spPr>
        <p:txBody>
          <a:bodyPr wrap="none" lIns="179234" tIns="143387" rIns="179234" bIns="143387" rtlCol="0">
            <a:spAutoFit/>
          </a:bodyPr>
          <a:lstStyle/>
          <a:p>
            <a:pPr>
              <a:lnSpc>
                <a:spcPct val="90000"/>
              </a:lnSpc>
              <a:spcAft>
                <a:spcPts val="588"/>
              </a:spcAft>
            </a:pPr>
            <a:r>
              <a:rPr lang="en-US" sz="940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0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0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72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3" name="TextBox 2"/>
          <p:cNvSpPr txBox="1"/>
          <p:nvPr userDrawn="1"/>
        </p:nvSpPr>
        <p:spPr>
          <a:xfrm>
            <a:off x="10666513" y="269344"/>
            <a:ext cx="1274181" cy="622056"/>
          </a:xfrm>
          <a:prstGeom prst="rect">
            <a:avLst/>
          </a:prstGeom>
          <a:noFill/>
        </p:spPr>
        <p:txBody>
          <a:bodyPr wrap="none" lIns="179234" tIns="143387" rIns="179234" bIns="14338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5" y="2084172"/>
            <a:ext cx="9631661" cy="1618996"/>
          </a:xfrm>
          <a:prstGeom prst="rect">
            <a:avLst/>
          </a:prstGeom>
          <a:noFill/>
        </p:spPr>
        <p:txBody>
          <a:bodyPr wrap="none" lIns="179234" tIns="143387" rIns="179234" bIns="143387" rtlCol="0">
            <a:spAutoFit/>
          </a:bodyPr>
          <a:lstStyle/>
          <a:p>
            <a:pPr>
              <a:lnSpc>
                <a:spcPct val="90000"/>
              </a:lnSpc>
              <a:spcAft>
                <a:spcPts val="588"/>
              </a:spcAft>
            </a:pPr>
            <a:r>
              <a:rPr lang="en-US" sz="940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28713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194910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3" name="TextBox 2"/>
          <p:cNvSpPr txBox="1"/>
          <p:nvPr userDrawn="1"/>
        </p:nvSpPr>
        <p:spPr>
          <a:xfrm>
            <a:off x="10666513" y="269344"/>
            <a:ext cx="1274181" cy="622056"/>
          </a:xfrm>
          <a:prstGeom prst="rect">
            <a:avLst/>
          </a:prstGeom>
          <a:noFill/>
        </p:spPr>
        <p:txBody>
          <a:bodyPr wrap="none" lIns="179234" tIns="143387" rIns="179234" bIns="14338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162700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
            <a:ext cx="12192000" cy="6858001"/>
          </a:xfrm>
          <a:prstGeom prst="rect">
            <a:avLst/>
          </a:prstGeom>
        </p:spPr>
      </p:pic>
      <p:sp>
        <p:nvSpPr>
          <p:cNvPr id="4" name="Rectangle 3"/>
          <p:cNvSpPr/>
          <p:nvPr userDrawn="1"/>
        </p:nvSpPr>
        <p:spPr bwMode="auto">
          <a:xfrm>
            <a:off x="0" y="2"/>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0" name="TextBox 9"/>
          <p:cNvSpPr txBox="1"/>
          <p:nvPr userDrawn="1"/>
        </p:nvSpPr>
        <p:spPr>
          <a:xfrm>
            <a:off x="166265" y="1211215"/>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8491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2"/>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18332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3"/>
            <a:ext cx="12192000" cy="6858001"/>
          </a:xfrm>
          <a:prstGeom prst="rect">
            <a:avLst/>
          </a:prstGeom>
        </p:spPr>
      </p:pic>
      <p:sp>
        <p:nvSpPr>
          <p:cNvPr id="4" name="Rectangle 3"/>
          <p:cNvSpPr/>
          <p:nvPr userDrawn="1"/>
        </p:nvSpPr>
        <p:spPr bwMode="auto">
          <a:xfrm>
            <a:off x="0" y="2"/>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0" name="TextBox 9"/>
          <p:cNvSpPr txBox="1"/>
          <p:nvPr userDrawn="1"/>
        </p:nvSpPr>
        <p:spPr>
          <a:xfrm>
            <a:off x="166265" y="3041676"/>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18335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793458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7067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51774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t="-4"/>
          <a:stretch/>
        </p:blipFill>
        <p:spPr>
          <a:xfrm>
            <a:off x="9529685" y="0"/>
            <a:ext cx="868842" cy="6858000"/>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t="-4" r="-60"/>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t="-4"/>
          <a:stretch/>
        </p:blipFill>
        <p:spPr>
          <a:xfrm>
            <a:off x="8081615" y="0"/>
            <a:ext cx="634392" cy="6858000"/>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34" tIns="143387" rIns="179234" bIns="143387" rtlCol="0">
            <a:spAutoFit/>
          </a:bodyPr>
          <a:lstStyle/>
          <a:p>
            <a:pPr marL="0" algn="l" defTabSz="914016" rtl="0" eaLnBrk="1" latinLnBrk="0" hangingPunct="1">
              <a:lnSpc>
                <a:spcPct val="90000"/>
              </a:lnSpc>
              <a:spcAft>
                <a:spcPts val="588"/>
              </a:spcAft>
            </a:pPr>
            <a:r>
              <a:rPr lang="en-US" sz="783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42040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575786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3" name="TextBox 2"/>
          <p:cNvSpPr txBox="1"/>
          <p:nvPr userDrawn="1"/>
        </p:nvSpPr>
        <p:spPr>
          <a:xfrm>
            <a:off x="166265" y="3751816"/>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26626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10" name="TextBox 9"/>
          <p:cNvSpPr txBox="1"/>
          <p:nvPr userDrawn="1"/>
        </p:nvSpPr>
        <p:spPr>
          <a:xfrm>
            <a:off x="166265" y="2084173"/>
            <a:ext cx="9710400" cy="1397396"/>
          </a:xfrm>
          <a:prstGeom prst="rect">
            <a:avLst/>
          </a:prstGeom>
          <a:noFill/>
        </p:spPr>
        <p:txBody>
          <a:bodyPr wrap="none" lIns="179234" tIns="143387" rIns="179234" bIns="143387" rtlCol="0">
            <a:spAutoFit/>
          </a:bodyPr>
          <a:lstStyle/>
          <a:p>
            <a:pPr>
              <a:lnSpc>
                <a:spcPct val="90000"/>
              </a:lnSpc>
              <a:spcAft>
                <a:spcPts val="588"/>
              </a:spcAft>
            </a:pPr>
            <a:r>
              <a:rPr lang="en-US" sz="783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02841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Tree>
    <p:extLst>
      <p:ext uri="{BB962C8B-B14F-4D97-AF65-F5344CB8AC3E}">
        <p14:creationId xmlns:p14="http://schemas.microsoft.com/office/powerpoint/2010/main" val="50470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solidFill>
                  <a:schemeClr val="accent4"/>
                </a:soli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813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921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4051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445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048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4782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277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accent4"/>
              </a:buClr>
              <a:buFont typeface="Arial" pitchFamily="34" charset="0"/>
              <a:buChar char="•"/>
              <a:defRPr sz="3135">
                <a:solidFill>
                  <a:schemeClr val="accent4"/>
                </a:soli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accent4"/>
              </a:buClr>
              <a:buFont typeface="Arial" pitchFamily="34" charset="0"/>
              <a:buChar char="•"/>
              <a:defRPr sz="3135">
                <a:solidFill>
                  <a:schemeClr val="accent4"/>
                </a:soli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623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0325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6264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75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6676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9870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366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515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8907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75001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7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073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22200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89801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992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12" indent="0">
              <a:buNone/>
              <a:defRPr/>
            </a:lvl2pPr>
            <a:lvl3pPr marL="588137" indent="0">
              <a:buNone/>
              <a:defRPr/>
            </a:lvl3pPr>
            <a:lvl4pPr marL="869649" indent="0">
              <a:buNone/>
              <a:defRPr/>
            </a:lvl4pPr>
            <a:lvl5pPr marL="1104903"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3"/>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478"/>
            <a:fld id="{FAADACFB-7C71-4E89-89D2-7BBA40B7BFA9}" type="slidenum">
              <a:rPr lang="en-US" smtClean="0">
                <a:solidFill>
                  <a:srgbClr val="505050"/>
                </a:solidFill>
              </a:rPr>
              <a:pPr defTabSz="1087478"/>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478"/>
            <a:endParaRPr lang="en-US" dirty="0">
              <a:solidFill>
                <a:srgbClr val="505050"/>
              </a:solidFill>
            </a:endParaRPr>
          </a:p>
        </p:txBody>
      </p:sp>
    </p:spTree>
    <p:extLst>
      <p:ext uri="{BB962C8B-B14F-4D97-AF65-F5344CB8AC3E}">
        <p14:creationId xmlns:p14="http://schemas.microsoft.com/office/powerpoint/2010/main" val="230696197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874"/>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3874"/>
            <a:fld id="{27258FFF-F925-446B-8502-81C933981705}" type="slidenum">
              <a:rPr lang="en-US" smtClean="0">
                <a:solidFill>
                  <a:srgbClr val="505050"/>
                </a:solidFill>
              </a:rPr>
              <a:pPr defTabSz="913874"/>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3" y="1117580"/>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362787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13" y="1556"/>
            <a:ext cx="12188887" cy="6856637"/>
          </a:xfrm>
          <a:prstGeom prst="rect">
            <a:avLst/>
          </a:prstGeom>
        </p:spPr>
      </p:pic>
      <p:sp>
        <p:nvSpPr>
          <p:cNvPr id="2" name="Rectangle 1"/>
          <p:cNvSpPr/>
          <p:nvPr userDrawn="1"/>
        </p:nvSpPr>
        <p:spPr bwMode="auto">
          <a:xfrm>
            <a:off x="269239" y="2084172"/>
            <a:ext cx="6274974" cy="3586208"/>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0570" y="470411"/>
            <a:ext cx="1792845" cy="384107"/>
          </a:xfrm>
          <a:prstGeom prst="rect">
            <a:avLst/>
          </a:prstGeom>
        </p:spPr>
      </p:pic>
    </p:spTree>
    <p:extLst>
      <p:ext uri="{BB962C8B-B14F-4D97-AF65-F5344CB8AC3E}">
        <p14:creationId xmlns:p14="http://schemas.microsoft.com/office/powerpoint/2010/main" val="144712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58334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8108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1518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42078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878406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886938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2639082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1739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3362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068979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049443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30171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50249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246854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9855751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8871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34395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89312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09904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78361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5855589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809721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52359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7888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1839266"/>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83764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61761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90548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96887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1368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458713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23191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014495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057020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0081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07309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18990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7462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395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671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00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44089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38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495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523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5865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96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149420404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590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392403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7715686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02509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98665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07196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899685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657226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295711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3907060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6923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598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460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3186">
                      <a:schemeClr val="tx1"/>
                    </a:gs>
                    <a:gs pos="46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8636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60540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49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875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38998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892" y="470287"/>
            <a:ext cx="1408078" cy="300180"/>
          </a:xfrm>
          <a:prstGeom prst="rect">
            <a:avLst/>
          </a:prstGeom>
        </p:spPr>
      </p:pic>
    </p:spTree>
    <p:extLst>
      <p:ext uri="{BB962C8B-B14F-4D97-AF65-F5344CB8AC3E}">
        <p14:creationId xmlns:p14="http://schemas.microsoft.com/office/powerpoint/2010/main" val="295492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660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315309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10882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02040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116493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221913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065407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27119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129491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25024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42846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039882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035148"/>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11428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245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453188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202371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413365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6410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430885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048654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843885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5475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63347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396425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196963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916102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557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329456"/>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06203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23446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805798"/>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8821686"/>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46509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8980943"/>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80631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189948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7569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9520227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1043418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21738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11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37359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0882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10094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2477589"/>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8298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13263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09076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6678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35657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9106210"/>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94315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089825"/>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91222"/>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25299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81415269"/>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29788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587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25733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1025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99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8200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5444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3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863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380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0135902"/>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78307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1053771596"/>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201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27467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706712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74172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92376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819389"/>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803424"/>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57700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89247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5390728"/>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30804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8445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7881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7484296"/>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7984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391094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07115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103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6566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026022"/>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17529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2440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568837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958663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189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4225335" cy="3214201"/>
          </a:xfrm>
        </p:spPr>
        <p:txBody>
          <a:bodyPr/>
          <a:lstStyle/>
          <a:p>
            <a:r>
              <a:rPr lang="en-US"/>
              <a:t>Click to edit Master title style</a:t>
            </a:r>
          </a:p>
        </p:txBody>
      </p:sp>
      <p:sp>
        <p:nvSpPr>
          <p:cNvPr id="3" name="Rectangle 2"/>
          <p:cNvSpPr/>
          <p:nvPr userDrawn="1"/>
        </p:nvSpPr>
        <p:spPr bwMode="auto">
          <a:xfrm>
            <a:off x="4751363" y="4"/>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4571219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063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247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647563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982317"/>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2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79425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57008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495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7565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7190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5815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667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7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49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91283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01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4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24803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8420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04045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406813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34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29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064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4710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148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860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8081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9386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5154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997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35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670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98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63197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76782"/>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9140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08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10322" y="0"/>
            <a:ext cx="8381677"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rPr>
              <a:t>April 4–6, 2016</a:t>
            </a:r>
            <a:br>
              <a:rPr lang="en-US" sz="2353" dirty="0">
                <a:gradFill>
                  <a:gsLst>
                    <a:gs pos="96653">
                      <a:schemeClr val="tx1"/>
                    </a:gs>
                    <a:gs pos="0">
                      <a:schemeClr val="tx1"/>
                    </a:gs>
                  </a:gsLst>
                  <a:lin ang="5400000" scaled="0"/>
                </a:gradFill>
              </a:rPr>
            </a:br>
            <a:r>
              <a:rPr lang="en-US" sz="2353" dirty="0">
                <a:gradFill>
                  <a:gsLst>
                    <a:gs pos="96653">
                      <a:schemeClr val="tx1"/>
                    </a:gs>
                    <a:gs pos="0">
                      <a:schemeClr val="tx1"/>
                    </a:gs>
                  </a:gsLst>
                  <a:lin ang="5400000" scaled="0"/>
                </a:gradFill>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0" name="TextBox 2"/>
          <p:cNvSpPr txBox="1"/>
          <p:nvPr userDrawn="1"/>
        </p:nvSpPr>
        <p:spPr>
          <a:xfrm>
            <a:off x="268928" y="6042760"/>
            <a:ext cx="1172961" cy="561290"/>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961" dirty="0">
                <a:gradFill>
                  <a:gsLst>
                    <a:gs pos="2917">
                      <a:schemeClr val="tx1"/>
                    </a:gs>
                    <a:gs pos="30000">
                      <a:schemeClr val="tx1"/>
                    </a:gs>
                  </a:gsLst>
                  <a:lin ang="5400000" scaled="0"/>
                </a:gradFill>
              </a:rPr>
              <a:t>#Env16</a:t>
            </a:r>
          </a:p>
        </p:txBody>
      </p:sp>
    </p:spTree>
    <p:extLst>
      <p:ext uri="{BB962C8B-B14F-4D97-AF65-F5344CB8AC3E}">
        <p14:creationId xmlns:p14="http://schemas.microsoft.com/office/powerpoint/2010/main" val="3074880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3003"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6554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23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186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845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6708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436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627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4174201404"/>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353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423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5868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5" y="0"/>
            <a:ext cx="6992416" cy="6858000"/>
          </a:xfrm>
          <a:prstGeom prst="rect">
            <a:avLst/>
          </a:prstGeom>
        </p:spPr>
      </p:pic>
    </p:spTree>
    <p:extLst>
      <p:ext uri="{BB962C8B-B14F-4D97-AF65-F5344CB8AC3E}">
        <p14:creationId xmlns:p14="http://schemas.microsoft.com/office/powerpoint/2010/main" val="672386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1"/>
            <a:ext cx="6992415" cy="6857999"/>
          </a:xfrm>
          <a:prstGeom prst="rect">
            <a:avLst/>
          </a:prstGeom>
        </p:spPr>
      </p:pic>
    </p:spTree>
    <p:extLst>
      <p:ext uri="{BB962C8B-B14F-4D97-AF65-F5344CB8AC3E}">
        <p14:creationId xmlns:p14="http://schemas.microsoft.com/office/powerpoint/2010/main" val="568792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245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669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14934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20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44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674561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2404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25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a:ln>
                  <a:noFill/>
                </a:ln>
                <a:solidFill>
                  <a:srgbClr val="289FD7"/>
                </a:solidFill>
                <a:effectLst/>
                <a:uLnTx/>
                <a:uFillTx/>
                <a:latin typeface="Segoe UI Light"/>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684928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26031010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6301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3081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0096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063516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6771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27426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48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8421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buFont typeface="Wingdings" panose="05000000000000000000" pitchFamily="2" charset="2"/>
              <a:buChar char="à"/>
            </a:pPr>
            <a:r>
              <a:rPr lang="en-US"/>
              <a:t>Third level</a:t>
            </a:r>
          </a:p>
          <a:p>
            <a:pPr lvl="3">
              <a:buFont typeface="Wingdings" panose="05000000000000000000" pitchFamily="2" charset="2"/>
              <a:buChar char="à"/>
            </a:pPr>
            <a:r>
              <a:rPr lang="en-US"/>
              <a:t>Fourth level</a:t>
            </a:r>
          </a:p>
          <a:p>
            <a:pPr lvl="4">
              <a:buFont typeface="Wingdings" panose="05000000000000000000" pitchFamily="2" charset="2"/>
              <a:buChar char="à"/>
            </a:pPr>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42211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6793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181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0931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084891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7991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253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64980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6741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75771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75738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26376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0742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7943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42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461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372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469109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703208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25-08-2017</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931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50680353"/>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5525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632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2587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6250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299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763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847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82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6797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288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931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8875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98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297264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9105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872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088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6458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8.png"/><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image" Target="../media/image24.pn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theme" Target="../theme/theme11.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34" Type="http://schemas.openxmlformats.org/officeDocument/2006/relationships/theme" Target="../theme/theme12.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36" Type="http://schemas.openxmlformats.org/officeDocument/2006/relationships/image" Target="../media/image30.png"/><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image" Target="../media/image29.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theme" Target="../theme/theme13.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image" Target="../media/image52.png"/><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theme" Target="../theme/theme14.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theme" Target="../theme/theme15.xml"/><Relationship Id="rId3" Type="http://schemas.openxmlformats.org/officeDocument/2006/relationships/slideLayout" Target="../slideLayouts/slideLayout321.xml"/><Relationship Id="rId21" Type="http://schemas.openxmlformats.org/officeDocument/2006/relationships/slideLayout" Target="../slideLayouts/slideLayout339.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image" Target="../media/image6.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34" Type="http://schemas.openxmlformats.org/officeDocument/2006/relationships/slideLayout" Target="../slideLayouts/slideLayout377.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slideLayout" Target="../slideLayouts/slideLayout376.xml"/><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37" Type="http://schemas.openxmlformats.org/officeDocument/2006/relationships/theme" Target="../theme/theme16.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36" Type="http://schemas.openxmlformats.org/officeDocument/2006/relationships/slideLayout" Target="../slideLayouts/slideLayout379.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35" Type="http://schemas.openxmlformats.org/officeDocument/2006/relationships/slideLayout" Target="../slideLayouts/slideLayout3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21" Type="http://schemas.openxmlformats.org/officeDocument/2006/relationships/theme" Target="../theme/theme17.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image" Target="../media/image81.emf"/></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26" Type="http://schemas.openxmlformats.org/officeDocument/2006/relationships/image" Target="../media/image6.png"/><Relationship Id="rId3" Type="http://schemas.openxmlformats.org/officeDocument/2006/relationships/slideLayout" Target="../slideLayouts/slideLayout402.xml"/><Relationship Id="rId21" Type="http://schemas.openxmlformats.org/officeDocument/2006/relationships/slideLayout" Target="../slideLayouts/slideLayout4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5" Type="http://schemas.openxmlformats.org/officeDocument/2006/relationships/theme" Target="../theme/theme18.xml"/><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24" Type="http://schemas.openxmlformats.org/officeDocument/2006/relationships/slideLayout" Target="../slideLayouts/slideLayout423.xml"/><Relationship Id="rId5" Type="http://schemas.openxmlformats.org/officeDocument/2006/relationships/slideLayout" Target="../slideLayouts/slideLayout404.xml"/><Relationship Id="rId15" Type="http://schemas.openxmlformats.org/officeDocument/2006/relationships/slideLayout" Target="../slideLayouts/slideLayout414.xml"/><Relationship Id="rId23" Type="http://schemas.openxmlformats.org/officeDocument/2006/relationships/slideLayout" Target="../slideLayouts/slideLayout422.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slideLayout" Target="../slideLayouts/slideLayout42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image" Target="../media/image81.emf"/><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theme" Target="../theme/theme19.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image" Target="../media/image81.emf"/><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10" Type="http://schemas.openxmlformats.org/officeDocument/2006/relationships/slideLayout" Target="../slideLayouts/slideLayout455.xml"/><Relationship Id="rId19" Type="http://schemas.openxmlformats.org/officeDocument/2006/relationships/theme" Target="../theme/theme20.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71.xml"/><Relationship Id="rId13" Type="http://schemas.openxmlformats.org/officeDocument/2006/relationships/slideLayout" Target="../slideLayouts/slideLayout476.xml"/><Relationship Id="rId18" Type="http://schemas.openxmlformats.org/officeDocument/2006/relationships/slideLayout" Target="../slideLayouts/slideLayout481.xml"/><Relationship Id="rId3" Type="http://schemas.openxmlformats.org/officeDocument/2006/relationships/slideLayout" Target="../slideLayouts/slideLayout466.xml"/><Relationship Id="rId7" Type="http://schemas.openxmlformats.org/officeDocument/2006/relationships/slideLayout" Target="../slideLayouts/slideLayout470.xml"/><Relationship Id="rId12" Type="http://schemas.openxmlformats.org/officeDocument/2006/relationships/slideLayout" Target="../slideLayouts/slideLayout475.xml"/><Relationship Id="rId17" Type="http://schemas.openxmlformats.org/officeDocument/2006/relationships/slideLayout" Target="../slideLayouts/slideLayout480.xml"/><Relationship Id="rId2" Type="http://schemas.openxmlformats.org/officeDocument/2006/relationships/slideLayout" Target="../slideLayouts/slideLayout465.xml"/><Relationship Id="rId16" Type="http://schemas.openxmlformats.org/officeDocument/2006/relationships/slideLayout" Target="../slideLayouts/slideLayout479.xml"/><Relationship Id="rId20" Type="http://schemas.openxmlformats.org/officeDocument/2006/relationships/image" Target="../media/image81.emf"/><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5" Type="http://schemas.openxmlformats.org/officeDocument/2006/relationships/slideLayout" Target="../slideLayouts/slideLayout468.xml"/><Relationship Id="rId15" Type="http://schemas.openxmlformats.org/officeDocument/2006/relationships/slideLayout" Target="../slideLayouts/slideLayout478.xml"/><Relationship Id="rId10" Type="http://schemas.openxmlformats.org/officeDocument/2006/relationships/slideLayout" Target="../slideLayouts/slideLayout473.xml"/><Relationship Id="rId19" Type="http://schemas.openxmlformats.org/officeDocument/2006/relationships/theme" Target="../theme/theme21.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slideLayout" Target="../slideLayouts/slideLayout47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theme" Target="../theme/theme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image" Target="../media/image6.png"/><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4.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5.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13.xml"/><Relationship Id="rId7" Type="http://schemas.openxmlformats.org/officeDocument/2006/relationships/theme" Target="../theme/theme6.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image" Target="../media/image6.png"/><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heme" Target="../theme/theme7.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theme" Target="../theme/theme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theme" Target="../theme/theme9.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4345923"/>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71942939"/>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94785632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5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751"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3"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9182846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 id="2147483990" r:id="rId36"/>
    <p:sldLayoutId id="2147483991" r:id="rId37"/>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36121978"/>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2043811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20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userDrawn="1"/>
        </p:nvGrpSpPr>
        <p:grpSpPr>
          <a:xfrm>
            <a:off x="12370906" y="-217"/>
            <a:ext cx="935477" cy="5654620"/>
            <a:chOff x="12618967" y="-221"/>
            <a:chExt cx="954235" cy="5767188"/>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161616"/>
                      </a:gs>
                      <a:gs pos="72000">
                        <a:srgbClr val="161616"/>
                      </a:gs>
                    </a:gsLst>
                    <a:lin ang="5400000" scaled="0"/>
                  </a:gradFill>
                  <a:ea typeface="Segoe UI" pitchFamily="34" charset="0"/>
                  <a:cs typeface="Segoe UI" pitchFamily="34" charset="0"/>
                </a:rPr>
                <a:t>R:16</a:t>
              </a:r>
              <a:r>
                <a:rPr lang="en-US" sz="49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49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387125311"/>
      </p:ext>
    </p:extLst>
  </p:cSld>
  <p:clrMap bg1="dk1" tx1="lt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 id="2147484071" r:id="rId30"/>
    <p:sldLayoutId id="2147484072" r:id="rId31"/>
    <p:sldLayoutId id="2147484073" r:id="rId32"/>
    <p:sldLayoutId id="2147484074" r:id="rId33"/>
    <p:sldLayoutId id="2147484075" r:id="rId34"/>
    <p:sldLayoutId id="2147484076" r:id="rId35"/>
    <p:sldLayoutId id="214748407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38248276"/>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30640581"/>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3887075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20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63693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3" r:id="rId33"/>
    <p:sldLayoutId id="214748372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14101212"/>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 id="214748416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5319570"/>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 id="214748420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89282515"/>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329623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8/25/2017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800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3425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8360934"/>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Lst>
  <p:transition>
    <p:fade/>
  </p:transition>
  <p:txStyles>
    <p:title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4148487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521420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1.xml"/></Relationships>
</file>

<file path=ppt/slides/_rels/slide12.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png"/><Relationship Id="rId7" Type="http://schemas.openxmlformats.org/officeDocument/2006/relationships/image" Target="../media/image130.emf"/><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11.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431.xml"/><Relationship Id="rId6" Type="http://schemas.openxmlformats.org/officeDocument/2006/relationships/image" Target="../media/image129.emf"/><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emf"/><Relationship Id="rId9" Type="http://schemas.openxmlformats.org/officeDocument/2006/relationships/image" Target="../media/image132.png"/><Relationship Id="rId14" Type="http://schemas.openxmlformats.org/officeDocument/2006/relationships/image" Target="../media/image1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8.xml"/></Relationships>
</file>

<file path=ppt/slides/_rels/slide1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3.xml"/><Relationship Id="rId1" Type="http://schemas.openxmlformats.org/officeDocument/2006/relationships/slideLayout" Target="../slideLayouts/slideLayout43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1.xml"/></Relationships>
</file>

<file path=ppt/slides/_rels/slide16.xml.rels><?xml version="1.0" encoding="UTF-8" standalone="yes"?>
<Relationships xmlns="http://schemas.openxmlformats.org/package/2006/relationships"><Relationship Id="rId8" Type="http://schemas.openxmlformats.org/officeDocument/2006/relationships/image" Target="../media/image158.png"/><Relationship Id="rId13" Type="http://schemas.microsoft.com/office/2007/relationships/hdphoto" Target="../media/hdphoto5.wdp"/><Relationship Id="rId18" Type="http://schemas.openxmlformats.org/officeDocument/2006/relationships/image" Target="../media/image167.png"/><Relationship Id="rId3" Type="http://schemas.openxmlformats.org/officeDocument/2006/relationships/image" Target="../media/image153.jpe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6.png"/><Relationship Id="rId2" Type="http://schemas.openxmlformats.org/officeDocument/2006/relationships/notesSlide" Target="../notesSlides/notesSlide15.xml"/><Relationship Id="rId16" Type="http://schemas.openxmlformats.org/officeDocument/2006/relationships/image" Target="../media/image165.png"/><Relationship Id="rId1" Type="http://schemas.openxmlformats.org/officeDocument/2006/relationships/slideLayout" Target="../slideLayouts/slideLayout431.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4.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3.png"/></Relationships>
</file>

<file path=ppt/slides/_rels/slide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xml"/><Relationship Id="rId1" Type="http://schemas.openxmlformats.org/officeDocument/2006/relationships/slideLayout" Target="../slideLayouts/slideLayout445.xml"/></Relationships>
</file>

<file path=ppt/slides/_rels/slide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xml"/><Relationship Id="rId1" Type="http://schemas.openxmlformats.org/officeDocument/2006/relationships/slideLayout" Target="../slideLayouts/slideLayout428.xml"/></Relationships>
</file>

<file path=ppt/slides/_rels/slide19.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230.xml"/></Relationships>
</file>

<file path=ppt/slides/_rels/slide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385.xml"/><Relationship Id="rId4" Type="http://schemas.openxmlformats.org/officeDocument/2006/relationships/image" Target="../media/image172.jpeg"/></Relationships>
</file>

<file path=ppt/slides/_rels/slide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xml"/><Relationship Id="rId1" Type="http://schemas.openxmlformats.org/officeDocument/2006/relationships/slideLayout" Target="../slideLayouts/slideLayout450.xml"/></Relationships>
</file>

<file path=ppt/slides/_rels/slide23.xml.rels><?xml version="1.0" encoding="UTF-8" standalone="yes"?>
<Relationships xmlns="http://schemas.openxmlformats.org/package/2006/relationships"><Relationship Id="rId3" Type="http://schemas.openxmlformats.org/officeDocument/2006/relationships/hyperlink" Target="https://www.npmjs.com/package/azure-functions-core-tools" TargetMode="External"/><Relationship Id="rId2" Type="http://schemas.openxmlformats.org/officeDocument/2006/relationships/notesSlide" Target="../notesSlides/notesSlide20.xml"/><Relationship Id="rId1" Type="http://schemas.openxmlformats.org/officeDocument/2006/relationships/slideLayout" Target="../slideLayouts/slideLayout385.xml"/><Relationship Id="rId5" Type="http://schemas.openxmlformats.org/officeDocument/2006/relationships/image" Target="../media/image175.png"/><Relationship Id="rId4" Type="http://schemas.openxmlformats.org/officeDocument/2006/relationships/image" Target="../media/image174.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1.xml"/><Relationship Id="rId1" Type="http://schemas.openxmlformats.org/officeDocument/2006/relationships/slideLayout" Target="../slideLayouts/slideLayout385.xml"/><Relationship Id="rId5" Type="http://schemas.openxmlformats.org/officeDocument/2006/relationships/image" Target="../media/image177.png"/><Relationship Id="rId4" Type="http://schemas.openxmlformats.org/officeDocument/2006/relationships/image" Target="../media/image176.png"/></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2.xml"/><Relationship Id="rId1" Type="http://schemas.openxmlformats.org/officeDocument/2006/relationships/slideLayout" Target="../slideLayouts/slideLayout4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3.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eventgrid" TargetMode="External"/><Relationship Id="rId2" Type="http://schemas.openxmlformats.org/officeDocument/2006/relationships/notesSlide" Target="../notesSlides/notesSlide24.xml"/><Relationship Id="rId1" Type="http://schemas.openxmlformats.org/officeDocument/2006/relationships/slideLayout" Target="../slideLayouts/slideLayout324.xml"/><Relationship Id="rId4" Type="http://schemas.openxmlformats.org/officeDocument/2006/relationships/hyperlink" Target="https://aka.ms/durablefunction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1.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zure/azure-webjobs-sdk-templates" TargetMode="External"/><Relationship Id="rId3" Type="http://schemas.openxmlformats.org/officeDocument/2006/relationships/hyperlink" Target="https://github.com/Azure/azure-webjobs-sdk-script/" TargetMode="External"/><Relationship Id="rId7" Type="http://schemas.openxmlformats.org/officeDocument/2006/relationships/hyperlink" Target="https://github.com/projectkudu/AzureFunctionsPortal" TargetMode="External"/><Relationship Id="rId2" Type="http://schemas.openxmlformats.org/officeDocument/2006/relationships/hyperlink" Target="https://github.com/Azure/Azure-Functions" TargetMode="External"/><Relationship Id="rId1" Type="http://schemas.openxmlformats.org/officeDocument/2006/relationships/slideLayout" Target="../slideLayouts/slideLayout402.xml"/><Relationship Id="rId6" Type="http://schemas.openxmlformats.org/officeDocument/2006/relationships/hyperlink" Target="https://github.com/Azure/azure-functions-cli" TargetMode="External"/><Relationship Id="rId5" Type="http://schemas.openxmlformats.org/officeDocument/2006/relationships/hyperlink" Target="https://github.com/Azure/azure-webjobs-sdk-extensions/" TargetMode="External"/><Relationship Id="rId4" Type="http://schemas.openxmlformats.org/officeDocument/2006/relationships/hyperlink" Target="https://github.com/Azure/azure-webjobs-sdk/" TargetMode="External"/><Relationship Id="rId9" Type="http://schemas.openxmlformats.org/officeDocument/2006/relationships/hyperlink" Target="https://github.com/azure/azure-webjobs-sdk-script-sample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DaveVoyles/NullspaceVR-web-portal/tree/master/AzureFunctions" TargetMode="External"/><Relationship Id="rId3" Type="http://schemas.openxmlformats.org/officeDocument/2006/relationships/hyperlink" Target="http://aka.ms/costafarms" TargetMode="External"/><Relationship Id="rId7" Type="http://schemas.openxmlformats.org/officeDocument/2006/relationships/hyperlink" Target="https://github.com/simpledealersuite/media2azure"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github.com/FishAngler/AzureFunctions" TargetMode="External"/><Relationship Id="rId5" Type="http://schemas.openxmlformats.org/officeDocument/2006/relationships/hyperlink" Target="http://aka.ms/fishangler" TargetMode="External"/><Relationship Id="rId4" Type="http://schemas.openxmlformats.org/officeDocument/2006/relationships/hyperlink" Target="https://github.com/joescars/CostaIoTSensorProject" TargetMode="External"/><Relationship Id="rId9" Type="http://schemas.openxmlformats.org/officeDocument/2006/relationships/hyperlink" Target="https://github.com/Missing-Children-Society-Canad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ka.ms/TryAppService" TargetMode="External"/><Relationship Id="rId2" Type="http://schemas.openxmlformats.org/officeDocument/2006/relationships/notesSlide" Target="../notesSlides/notesSlide29.xml"/><Relationship Id="rId1" Type="http://schemas.openxmlformats.org/officeDocument/2006/relationships/slideLayout" Target="../slideLayouts/slideLayout437.xml"/><Relationship Id="rId5" Type="http://schemas.openxmlformats.org/officeDocument/2006/relationships/image" Target="../media/image179.png"/><Relationship Id="rId4" Type="http://schemas.openxmlformats.org/officeDocument/2006/relationships/hyperlink" Target="https://aka.ms/func-github"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mailto:Joe.Raio@Microsoft.com" TargetMode="External"/><Relationship Id="rId2" Type="http://schemas.openxmlformats.org/officeDocument/2006/relationships/notesSlide" Target="../notesSlides/notesSlide30.xml"/><Relationship Id="rId1" Type="http://schemas.openxmlformats.org/officeDocument/2006/relationships/slideLayout" Target="../slideLayouts/slideLayout20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431.xml"/><Relationship Id="rId5" Type="http://schemas.microsoft.com/office/2007/relationships/hdphoto" Target="../media/hdphoto4.wdp"/><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492.xml"/><Relationship Id="rId6" Type="http://schemas.microsoft.com/office/2007/relationships/hdphoto" Target="../media/hdphoto3.wdp"/><Relationship Id="rId5" Type="http://schemas.openxmlformats.org/officeDocument/2006/relationships/image" Target="../media/image10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431.xml"/><Relationship Id="rId5" Type="http://schemas.microsoft.com/office/2007/relationships/hdphoto" Target="../media/hdphoto4.wdp"/><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notesSlide" Target="../notesSlides/notesSlide6.xml"/><Relationship Id="rId1" Type="http://schemas.openxmlformats.org/officeDocument/2006/relationships/slideLayout" Target="../slideLayouts/slideLayout335.xml"/><Relationship Id="rId6" Type="http://schemas.openxmlformats.org/officeDocument/2006/relationships/image" Target="../media/image117.png"/><Relationship Id="rId11" Type="http://schemas.openxmlformats.org/officeDocument/2006/relationships/image" Target="../media/image122.emf"/><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hyperlink" Target="https://aka.ms/TryAppService" TargetMode="External"/><Relationship Id="rId2" Type="http://schemas.openxmlformats.org/officeDocument/2006/relationships/notesSlide" Target="../notesSlides/notesSlide7.xml"/><Relationship Id="rId1" Type="http://schemas.openxmlformats.org/officeDocument/2006/relationships/slideLayout" Target="../slideLayouts/slideLayout324.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4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49000"/>
          </a:schemeClr>
        </a:solidFill>
        <a:effectLst/>
      </p:bgPr>
    </p:bg>
    <p:spTree>
      <p:nvGrpSpPr>
        <p:cNvPr id="1" name=""/>
        <p:cNvGrpSpPr/>
        <p:nvPr/>
      </p:nvGrpSpPr>
      <p:grpSpPr>
        <a:xfrm>
          <a:off x="0" y="0"/>
          <a:ext cx="0" cy="0"/>
          <a:chOff x="0" y="0"/>
          <a:chExt cx="0" cy="0"/>
        </a:xfrm>
      </p:grpSpPr>
      <p:sp useBgFill="1">
        <p:nvSpPr>
          <p:cNvPr id="4" name="Rectangle 3"/>
          <p:cNvSpPr/>
          <p:nvPr/>
        </p:nvSpPr>
        <p:spPr bwMode="auto">
          <a:xfrm>
            <a:off x="80085" y="1636425"/>
            <a:ext cx="6822575" cy="511177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2"/>
          <p:cNvSpPr txBox="1">
            <a:spLocks/>
          </p:cNvSpPr>
          <p:nvPr/>
        </p:nvSpPr>
        <p:spPr>
          <a:xfrm>
            <a:off x="180501" y="1905311"/>
            <a:ext cx="6722159" cy="1792596"/>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Building Serverless Applications in Azure</a:t>
            </a:r>
            <a:endParaRPr lang="en-US" dirty="0"/>
          </a:p>
        </p:txBody>
      </p:sp>
      <p:sp>
        <p:nvSpPr>
          <p:cNvPr id="6" name="Title 2"/>
          <p:cNvSpPr txBox="1">
            <a:spLocks/>
          </p:cNvSpPr>
          <p:nvPr/>
        </p:nvSpPr>
        <p:spPr>
          <a:xfrm>
            <a:off x="180501" y="4146030"/>
            <a:ext cx="5373119" cy="1792596"/>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745" spc="-100" dirty="0">
                <a:gradFill>
                  <a:gsLst>
                    <a:gs pos="1250">
                      <a:srgbClr val="FFFFFF"/>
                    </a:gs>
                    <a:gs pos="100000">
                      <a:srgbClr val="FFFFFF"/>
                    </a:gs>
                  </a:gsLst>
                  <a:lin ang="5400000" scaled="0"/>
                </a:gradFill>
                <a:latin typeface="Segoe UI Light"/>
              </a:rPr>
              <a:t>Joe Raio</a:t>
            </a:r>
          </a:p>
          <a:p>
            <a:pPr defTabSz="914192"/>
            <a:r>
              <a:rPr lang="en-US" sz="2745" spc="-100" dirty="0">
                <a:gradFill>
                  <a:gsLst>
                    <a:gs pos="1250">
                      <a:srgbClr val="FFFFFF"/>
                    </a:gs>
                    <a:gs pos="100000">
                      <a:srgbClr val="FFFFFF"/>
                    </a:gs>
                  </a:gsLst>
                  <a:lin ang="5400000" scaled="0"/>
                </a:gradFill>
                <a:latin typeface="Segoe UI Light"/>
              </a:rPr>
              <a:t>Microsoft Technical Evangelist</a:t>
            </a:r>
          </a:p>
          <a:p>
            <a:pPr defTabSz="914192"/>
            <a:r>
              <a:rPr lang="en-US" sz="2745" spc="-100" dirty="0">
                <a:gradFill>
                  <a:gsLst>
                    <a:gs pos="1250">
                      <a:srgbClr val="FFFFFF"/>
                    </a:gs>
                    <a:gs pos="100000">
                      <a:srgbClr val="FFFFFF"/>
                    </a:gs>
                  </a:gsLst>
                  <a:lin ang="5400000" scaled="0"/>
                </a:gradFill>
                <a:latin typeface="Segoe UI Light"/>
              </a:rPr>
              <a:t>     @</a:t>
            </a:r>
            <a:r>
              <a:rPr lang="en-US" sz="2745" spc="-100" dirty="0" err="1">
                <a:gradFill>
                  <a:gsLst>
                    <a:gs pos="1250">
                      <a:srgbClr val="FFFFFF"/>
                    </a:gs>
                    <a:gs pos="100000">
                      <a:srgbClr val="FFFFFF"/>
                    </a:gs>
                  </a:gsLst>
                  <a:lin ang="5400000" scaled="0"/>
                </a:gradFill>
                <a:latin typeface="Segoe UI Light"/>
              </a:rPr>
              <a:t>joescars</a:t>
            </a:r>
            <a:endParaRPr lang="en-US" sz="2745" spc="-100" dirty="0">
              <a:gradFill>
                <a:gsLst>
                  <a:gs pos="1250">
                    <a:srgbClr val="FFFFFF"/>
                  </a:gs>
                  <a:gs pos="100000">
                    <a:srgbClr val="FFFFFF"/>
                  </a:gs>
                </a:gsLst>
                <a:lin ang="5400000" scaled="0"/>
              </a:gradFill>
              <a:latin typeface="Segoe UI Light"/>
            </a:endParaRPr>
          </a:p>
        </p:txBody>
      </p:sp>
      <p:sp>
        <p:nvSpPr>
          <p:cNvPr id="7" name="Freeform 5"/>
          <p:cNvSpPr>
            <a:spLocks/>
          </p:cNvSpPr>
          <p:nvPr/>
        </p:nvSpPr>
        <p:spPr bwMode="auto">
          <a:xfrm>
            <a:off x="310004" y="5062601"/>
            <a:ext cx="298187" cy="291171"/>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Semilight"/>
            </a:endParaRPr>
          </a:p>
        </p:txBody>
      </p:sp>
    </p:spTree>
    <p:extLst>
      <p:ext uri="{BB962C8B-B14F-4D97-AF65-F5344CB8AC3E}">
        <p14:creationId xmlns:p14="http://schemas.microsoft.com/office/powerpoint/2010/main" val="243891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Bindings in Your Code</a:t>
            </a:r>
          </a:p>
        </p:txBody>
      </p:sp>
      <p:sp>
        <p:nvSpPr>
          <p:cNvPr id="27" name="Rectangle 26"/>
          <p:cNvSpPr/>
          <p:nvPr/>
        </p:nvSpPr>
        <p:spPr>
          <a:xfrm>
            <a:off x="4443869" y="1673472"/>
            <a:ext cx="1327581" cy="272329"/>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5902768" y="1643901"/>
            <a:ext cx="1472590"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401142" y="1322869"/>
            <a:ext cx="912109" cy="363946"/>
          </a:xfrm>
          <a:prstGeom prst="rect">
            <a:avLst/>
          </a:prstGeom>
          <a:no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gradFill>
                  <a:gsLst>
                    <a:gs pos="1250">
                      <a:srgbClr val="353535"/>
                    </a:gs>
                    <a:gs pos="100000">
                      <a:srgbClr val="353535"/>
                    </a:gs>
                  </a:gsLst>
                  <a:lin ang="5400000" scaled="0"/>
                </a:gradFill>
                <a:effectLst/>
                <a:uLnTx/>
                <a:uFillTx/>
                <a:latin typeface="Calibri" panose="020F0502020204030204"/>
                <a:ea typeface="+mn-ea"/>
                <a:cs typeface="+mn-cs"/>
              </a:rPr>
              <a:t>Index.js</a:t>
            </a:r>
          </a:p>
        </p:txBody>
      </p:sp>
      <p:grpSp>
        <p:nvGrpSpPr>
          <p:cNvPr id="30" name="Group 29"/>
          <p:cNvGrpSpPr/>
          <p:nvPr/>
        </p:nvGrpSpPr>
        <p:grpSpPr>
          <a:xfrm>
            <a:off x="7959773" y="1322869"/>
            <a:ext cx="4182555" cy="4271983"/>
            <a:chOff x="7634342" y="1721659"/>
            <a:chExt cx="4182555" cy="4271983"/>
          </a:xfrm>
        </p:grpSpPr>
        <p:sp>
          <p:nvSpPr>
            <p:cNvPr id="31" name="TextBox 30"/>
            <p:cNvSpPr txBox="1"/>
            <p:nvPr/>
          </p:nvSpPr>
          <p:spPr>
            <a:xfrm>
              <a:off x="7666250" y="2100268"/>
              <a:ext cx="4150647" cy="3893374"/>
            </a:xfrm>
            <a:prstGeom prst="rect">
              <a:avLst/>
            </a:prstGeom>
            <a:solidFill>
              <a:schemeClr val="bg2"/>
            </a:solidFill>
          </p:spPr>
          <p:txBody>
            <a:bodyPr wrap="squar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"bindings"</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"name"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myQueueItem</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"type"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queueTrigger</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"direction"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"in"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queueName</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outputqueue</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"connection"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AzureWebJobsStorage</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"type"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"blob"</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"name"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outputBlob</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"path"</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outblob</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/{rand-</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guid</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}.txt"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"connection"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AzureWebJobsStorage</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"direction"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7634342" y="1721659"/>
              <a:ext cx="1425390" cy="363946"/>
            </a:xfrm>
            <a:prstGeom prst="rect">
              <a:avLst/>
            </a:prstGeom>
            <a:no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err="1">
                  <a:ln>
                    <a:noFill/>
                  </a:ln>
                  <a:gradFill>
                    <a:gsLst>
                      <a:gs pos="1250">
                        <a:srgbClr val="353535"/>
                      </a:gs>
                      <a:gs pos="100000">
                        <a:srgbClr val="353535"/>
                      </a:gs>
                    </a:gsLst>
                    <a:lin ang="5400000" scaled="0"/>
                  </a:gradFill>
                  <a:effectLst/>
                  <a:uLnTx/>
                  <a:uFillTx/>
                  <a:latin typeface="Calibri" panose="020F0502020204030204"/>
                  <a:ea typeface="+mn-ea"/>
                  <a:cs typeface="+mn-cs"/>
                </a:rPr>
                <a:t>function.json</a:t>
              </a:r>
              <a:endParaRPr kumimoji="0" lang="en-US" sz="1765" b="1" i="0" u="none" strike="noStrike" kern="1200" cap="none" spc="0" normalizeH="0" baseline="0" noProof="0">
                <a:ln>
                  <a:noFill/>
                </a:ln>
                <a:gradFill>
                  <a:gsLst>
                    <a:gs pos="1250">
                      <a:srgbClr val="353535"/>
                    </a:gs>
                    <a:gs pos="100000">
                      <a:srgbClr val="353535"/>
                    </a:gs>
                  </a:gsLst>
                  <a:lin ang="5400000" scaled="0"/>
                </a:gradFill>
                <a:effectLst/>
                <a:uLnTx/>
                <a:uFillTx/>
                <a:latin typeface="Calibri" panose="020F0502020204030204"/>
                <a:ea typeface="+mn-ea"/>
                <a:cs typeface="+mn-cs"/>
              </a:endParaRPr>
            </a:p>
          </p:txBody>
        </p:sp>
      </p:grpSp>
      <p:sp>
        <p:nvSpPr>
          <p:cNvPr id="33" name="Rectangle 32"/>
          <p:cNvSpPr/>
          <p:nvPr/>
        </p:nvSpPr>
        <p:spPr>
          <a:xfrm>
            <a:off x="9333097" y="2358015"/>
            <a:ext cx="1122344" cy="173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10144703" y="4117921"/>
            <a:ext cx="1098031" cy="21306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9390502" y="3937523"/>
            <a:ext cx="1040875" cy="16573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217775" y="1995119"/>
            <a:ext cx="1327581" cy="272329"/>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1123383" y="2712917"/>
            <a:ext cx="1327581" cy="272329"/>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3461175" y="3416428"/>
            <a:ext cx="1327581" cy="272329"/>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2971279" y="3913459"/>
            <a:ext cx="1472590"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1313066" y="4382074"/>
            <a:ext cx="1472590"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9910939" y="2952594"/>
            <a:ext cx="1190277" cy="13717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401142" y="1671074"/>
            <a:ext cx="7590539" cy="50167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module</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exports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function</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context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myOutputBlob</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  context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795E26"/>
                </a:solidFill>
                <a:effectLst/>
                <a:uLnTx/>
                <a:uFillTx/>
                <a:latin typeface="Consolas" panose="020B0609020204030204" pitchFamily="49" charset="0"/>
                <a:ea typeface="+mn-ea"/>
                <a:cs typeface="+mn-cs"/>
              </a:rPr>
              <a:t>log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'JavaScript queue trigger function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//validate</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  if</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apiId</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&amp;&amp;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method</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&amp;&amp;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body</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const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value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ea typeface="+mn-ea"/>
                <a:cs typeface="+mn-cs"/>
              </a:rPr>
              <a:t>DoWork</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      if</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value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context</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bindings</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myOutputBlob</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mn-cs"/>
              </a:rPr>
              <a:t>JSON</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ea typeface="+mn-ea"/>
                <a:cs typeface="+mn-cs"/>
              </a:rPr>
              <a:t>stringify</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value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myOutputBlob</a:t>
            </a: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a:t>
            </a:r>
            <a:r>
              <a:rPr kumimoji="0" lang="en-US" sz="1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JSON.stringify</a:t>
            </a: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(value);</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ea typeface="+mn-ea"/>
                <a:cs typeface="+mn-cs"/>
              </a:rPr>
              <a:t>  else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//handle error queue item missing </a:t>
            </a:r>
            <a:r>
              <a:rPr kumimoji="0" lang="en-US" sz="1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params</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ea typeface="+mn-ea"/>
                <a:cs typeface="+mn-cs"/>
              </a:rPr>
              <a:t>      context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795E26"/>
                </a:solidFill>
                <a:effectLst/>
                <a:uLnTx/>
                <a:uFillTx/>
                <a:latin typeface="Consolas" panose="020B0609020204030204" pitchFamily="49" charset="0"/>
                <a:ea typeface="+mn-ea"/>
                <a:cs typeface="+mn-cs"/>
              </a:rPr>
              <a:t>log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'invalid queue item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myQueueItem</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ea typeface="+mn-ea"/>
                <a:cs typeface="+mn-cs"/>
              </a:rPr>
              <a:t>context</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ea typeface="+mn-ea"/>
                <a:cs typeface="+mn-cs"/>
              </a:rPr>
              <a:t>done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p:cNvSpPr/>
          <p:nvPr/>
        </p:nvSpPr>
        <p:spPr>
          <a:xfrm>
            <a:off x="8608004" y="3167441"/>
            <a:ext cx="3205305" cy="14841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8634629" y="4359953"/>
            <a:ext cx="3205305" cy="14841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49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38913" y="3912871"/>
            <a:ext cx="628651" cy="288105"/>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224870" y="2692403"/>
            <a:ext cx="1117599" cy="287867"/>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2175936" y="3922278"/>
            <a:ext cx="1176867" cy="285657"/>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3851912" y="1931670"/>
            <a:ext cx="628651" cy="288104"/>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5440683" y="1931671"/>
            <a:ext cx="911085"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3851911" y="2219776"/>
            <a:ext cx="1183916" cy="284886"/>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Use Bindings in Your Code</a:t>
            </a:r>
          </a:p>
        </p:txBody>
      </p:sp>
      <p:grpSp>
        <p:nvGrpSpPr>
          <p:cNvPr id="24" name="Group 23"/>
          <p:cNvGrpSpPr/>
          <p:nvPr/>
        </p:nvGrpSpPr>
        <p:grpSpPr>
          <a:xfrm>
            <a:off x="401142" y="1587573"/>
            <a:ext cx="7366119" cy="3641414"/>
            <a:chOff x="473122" y="1585009"/>
            <a:chExt cx="7366119" cy="3641413"/>
          </a:xfrm>
        </p:grpSpPr>
        <p:sp>
          <p:nvSpPr>
            <p:cNvPr id="14" name="TextBox 13"/>
            <p:cNvSpPr txBox="1"/>
            <p:nvPr/>
          </p:nvSpPr>
          <p:spPr>
            <a:xfrm>
              <a:off x="473122" y="1585009"/>
              <a:ext cx="855491" cy="363946"/>
            </a:xfrm>
            <a:prstGeom prst="rect">
              <a:avLst/>
            </a:prstGeom>
            <a:no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err="1">
                  <a:ln>
                    <a:noFill/>
                  </a:ln>
                  <a:gradFill>
                    <a:gsLst>
                      <a:gs pos="1250">
                        <a:srgbClr val="353535"/>
                      </a:gs>
                      <a:gs pos="100000">
                        <a:srgbClr val="353535"/>
                      </a:gs>
                    </a:gsLst>
                    <a:lin ang="5400000" scaled="0"/>
                  </a:gradFill>
                  <a:effectLst/>
                  <a:uLnTx/>
                  <a:uFillTx/>
                  <a:latin typeface="Calibri" panose="020F0502020204030204"/>
                  <a:ea typeface="+mn-ea"/>
                  <a:cs typeface="+mn-cs"/>
                </a:rPr>
                <a:t>run.csx</a:t>
              </a:r>
              <a:endParaRPr kumimoji="0" lang="en-US" sz="1765" b="1" i="0" u="none" strike="noStrike" kern="1200" cap="none" spc="0" normalizeH="0" baseline="0" noProof="0">
                <a:ln>
                  <a:noFill/>
                </a:ln>
                <a:gradFill>
                  <a:gsLst>
                    <a:gs pos="1250">
                      <a:srgbClr val="353535"/>
                    </a:gs>
                    <a:gs pos="100000">
                      <a:srgbClr val="353535"/>
                    </a:gs>
                  </a:gsLst>
                  <a:lin ang="5400000" scaled="0"/>
                </a:gradFill>
                <a:effectLst/>
                <a:uLnTx/>
                <a:uFillTx/>
                <a:latin typeface="Calibri" panose="020F0502020204030204"/>
                <a:ea typeface="+mn-ea"/>
                <a:cs typeface="+mn-cs"/>
              </a:endParaRPr>
            </a:p>
          </p:txBody>
        </p:sp>
        <p:sp>
          <p:nvSpPr>
            <p:cNvPr id="19" name="TextBox 18"/>
            <p:cNvSpPr txBox="1"/>
            <p:nvPr/>
          </p:nvSpPr>
          <p:spPr>
            <a:xfrm>
              <a:off x="473122" y="1933214"/>
              <a:ext cx="7366119" cy="3293208"/>
            </a:xfrm>
            <a:prstGeom prst="rect">
              <a:avLst/>
            </a:prstGeom>
            <a:no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public</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static</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void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Run(</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byte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image,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string</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filename, </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Stream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outputBlob</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TraceWriter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log)</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log.Info</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$"Processing image: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{filename}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var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imageBuilder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ImageResizer.ImageBuilder.Current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imageBuilder.Build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image,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outputBlob</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new</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ResizeSettings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(640, 400, 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FitMode.Max</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null</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Times New Roman" panose="02020603050405020304" pitchFamily="18" charset="0"/>
                  <a:cs typeface="Courier New" panose="02070309020205020404" pitchFamily="49" charset="0"/>
                </a:rPr>
                <a:t>false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 name="Group 24"/>
          <p:cNvGrpSpPr/>
          <p:nvPr/>
        </p:nvGrpSpPr>
        <p:grpSpPr>
          <a:xfrm>
            <a:off x="7767261" y="1587573"/>
            <a:ext cx="4182555" cy="4347516"/>
            <a:chOff x="7634342" y="1721659"/>
            <a:chExt cx="4182555" cy="4347516"/>
          </a:xfrm>
        </p:grpSpPr>
        <p:sp>
          <p:nvSpPr>
            <p:cNvPr id="20" name="TextBox 19"/>
            <p:cNvSpPr txBox="1"/>
            <p:nvPr/>
          </p:nvSpPr>
          <p:spPr>
            <a:xfrm>
              <a:off x="7634342" y="2100268"/>
              <a:ext cx="4182555" cy="3968907"/>
            </a:xfrm>
            <a:prstGeom prst="rect">
              <a:avLst/>
            </a:prstGeom>
            <a:solidFill>
              <a:schemeClr val="bg2"/>
            </a:solid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"bindings"</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"name"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"image"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"type"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blobTrigger</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"direction"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"in"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"path"</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"card-input/{filename}.jpg"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"connection"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AzureWebJobsStorage</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"type"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"blob"</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"name"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outputBlob</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"path"</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"card-output/{filename}.jpg"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"connection"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err="1">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AzureWebJobsStorage</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2E75B6"/>
                  </a:solidFill>
                  <a:effectLst/>
                  <a:uLnTx/>
                  <a:uFillTx/>
                  <a:latin typeface="Consolas" panose="020B0609020204030204" pitchFamily="49" charset="0"/>
                  <a:ea typeface="Times New Roman" panose="02020603050405020304" pitchFamily="18" charset="0"/>
                  <a:cs typeface="Courier New" panose="02070309020205020404" pitchFamily="49" charset="0"/>
                </a:rPr>
                <a:t>"direction"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Times New Roman" panose="02020603050405020304" pitchFamily="18" charset="0"/>
                  <a:cs typeface="Courier New" panose="02070309020205020404" pitchFamily="49" charset="0"/>
                </a:rPr>
                <a:t>"out"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3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a:xfrm>
              <a:off x="7634342" y="1721659"/>
              <a:ext cx="1425390" cy="363946"/>
            </a:xfrm>
            <a:prstGeom prst="rect">
              <a:avLst/>
            </a:prstGeom>
            <a:noFill/>
          </p:spPr>
          <p:txBody>
            <a:bodyPr wrap="non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err="1">
                  <a:ln>
                    <a:noFill/>
                  </a:ln>
                  <a:gradFill>
                    <a:gsLst>
                      <a:gs pos="1250">
                        <a:srgbClr val="353535"/>
                      </a:gs>
                      <a:gs pos="100000">
                        <a:srgbClr val="353535"/>
                      </a:gs>
                    </a:gsLst>
                    <a:lin ang="5400000" scaled="0"/>
                  </a:gradFill>
                  <a:effectLst/>
                  <a:uLnTx/>
                  <a:uFillTx/>
                  <a:latin typeface="Calibri" panose="020F0502020204030204"/>
                  <a:ea typeface="+mn-ea"/>
                  <a:cs typeface="+mn-cs"/>
                </a:rPr>
                <a:t>function.json</a:t>
              </a:r>
              <a:endParaRPr kumimoji="0" lang="en-US" sz="1765" b="1" i="0" u="none" strike="noStrike" kern="1200" cap="none" spc="0" normalizeH="0" baseline="0" noProof="0">
                <a:ln>
                  <a:noFill/>
                </a:ln>
                <a:gradFill>
                  <a:gsLst>
                    <a:gs pos="1250">
                      <a:srgbClr val="353535"/>
                    </a:gs>
                    <a:gs pos="100000">
                      <a:srgbClr val="353535"/>
                    </a:gs>
                  </a:gsLst>
                  <a:lin ang="5400000" scaled="0"/>
                </a:gradFill>
                <a:effectLst/>
                <a:uLnTx/>
                <a:uFillTx/>
                <a:latin typeface="Calibri" panose="020F0502020204030204"/>
                <a:ea typeface="+mn-ea"/>
                <a:cs typeface="+mn-cs"/>
              </a:endParaRPr>
            </a:p>
          </p:txBody>
        </p:sp>
      </p:grpSp>
      <p:sp>
        <p:nvSpPr>
          <p:cNvPr id="8" name="Rectangle 7"/>
          <p:cNvSpPr/>
          <p:nvPr/>
        </p:nvSpPr>
        <p:spPr>
          <a:xfrm>
            <a:off x="9074395" y="2569766"/>
            <a:ext cx="778933" cy="249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9091330" y="4167811"/>
            <a:ext cx="1190277" cy="25179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10281604" y="4360333"/>
            <a:ext cx="909456" cy="2344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0180004" y="3175001"/>
            <a:ext cx="960256" cy="23706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49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7" grpId="0" animBg="1"/>
      <p:bldP spid="9" grpId="0" animBg="1"/>
      <p:bldP spid="12" grpId="0" animBg="1"/>
      <p:bldP spid="8" grpId="0" animBg="1"/>
      <p:bldP spid="13" grpId="0" animBg="1"/>
      <p:bldP spid="1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8" name="Straight Arrow Connector 17"/>
          <p:cNvCxnSpPr>
            <a:cxnSpLocks/>
            <a:endCxn id="73" idx="1"/>
          </p:cNvCxnSpPr>
          <p:nvPr/>
        </p:nvCxnSpPr>
        <p:spPr>
          <a:xfrm>
            <a:off x="2317799" y="2543082"/>
            <a:ext cx="7580902"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0" name="Rounded Rectangle 40"/>
          <p:cNvSpPr/>
          <p:nvPr/>
        </p:nvSpPr>
        <p:spPr>
          <a:xfrm>
            <a:off x="3665108" y="4184871"/>
            <a:ext cx="3200872"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89" name="Rounded Rectangle 40"/>
          <p:cNvSpPr/>
          <p:nvPr/>
        </p:nvSpPr>
        <p:spPr>
          <a:xfrm>
            <a:off x="7479048" y="4184871"/>
            <a:ext cx="2571457"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66" name="Rounded Rectangle 65"/>
          <p:cNvSpPr/>
          <p:nvPr/>
        </p:nvSpPr>
        <p:spPr>
          <a:xfrm>
            <a:off x="457692" y="1637536"/>
            <a:ext cx="1873013" cy="1873013"/>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4" name="TextBox 12"/>
          <p:cNvSpPr txBox="1"/>
          <p:nvPr/>
        </p:nvSpPr>
        <p:spPr>
          <a:xfrm>
            <a:off x="347372" y="1240983"/>
            <a:ext cx="1203250" cy="380892"/>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1) Trigger</a:t>
            </a:r>
          </a:p>
        </p:txBody>
      </p:sp>
      <p:sp>
        <p:nvSpPr>
          <p:cNvPr id="5" name="TextBox 24"/>
          <p:cNvSpPr txBox="1"/>
          <p:nvPr/>
        </p:nvSpPr>
        <p:spPr>
          <a:xfrm>
            <a:off x="3589204" y="6014736"/>
            <a:ext cx="1854833" cy="380892"/>
          </a:xfrm>
          <a:prstGeom prst="rect">
            <a:avLst/>
          </a:prstGeom>
        </p:spPr>
        <p:txBody>
          <a:bodyPr vert="horz" wrap="square" lIns="91414" tIns="91414" rIns="91414" bIns="91414"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7) Develop locally</a:t>
            </a:r>
          </a:p>
        </p:txBody>
      </p:sp>
      <p:sp>
        <p:nvSpPr>
          <p:cNvPr id="6" name="TextBox 25"/>
          <p:cNvSpPr txBox="1"/>
          <p:nvPr/>
        </p:nvSpPr>
        <p:spPr>
          <a:xfrm>
            <a:off x="5076213" y="1240983"/>
            <a:ext cx="1980638" cy="380892"/>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3) Develop</a:t>
            </a:r>
          </a:p>
        </p:txBody>
      </p:sp>
      <p:sp>
        <p:nvSpPr>
          <p:cNvPr id="7" name="TextBox 30"/>
          <p:cNvSpPr txBox="1"/>
          <p:nvPr/>
        </p:nvSpPr>
        <p:spPr>
          <a:xfrm>
            <a:off x="7449357" y="1205632"/>
            <a:ext cx="1607378" cy="380892"/>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4) Execute</a:t>
            </a:r>
          </a:p>
        </p:txBody>
      </p:sp>
      <p:sp>
        <p:nvSpPr>
          <p:cNvPr id="11" name="TextBox 10"/>
          <p:cNvSpPr txBox="1"/>
          <p:nvPr/>
        </p:nvSpPr>
        <p:spPr>
          <a:xfrm>
            <a:off x="7408855" y="6014736"/>
            <a:ext cx="2446671" cy="380892"/>
          </a:xfrm>
          <a:prstGeom prst="rect">
            <a:avLst/>
          </a:prstGeom>
        </p:spPr>
        <p:txBody>
          <a:bodyPr vert="horz" wrap="square" lIns="91414" tIns="91414" rIns="91414" bIns="91414"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6) Monitor and improve</a:t>
            </a:r>
          </a:p>
        </p:txBody>
      </p:sp>
      <p:sp>
        <p:nvSpPr>
          <p:cNvPr id="40" name="Rounded Rectangle 39"/>
          <p:cNvSpPr/>
          <p:nvPr/>
        </p:nvSpPr>
        <p:spPr>
          <a:xfrm>
            <a:off x="519375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41" name="Rounded Rectangle 40"/>
          <p:cNvSpPr/>
          <p:nvPr/>
        </p:nvSpPr>
        <p:spPr>
          <a:xfrm>
            <a:off x="7577867"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45" name="Rounded Rectangle 44"/>
          <p:cNvSpPr/>
          <p:nvPr/>
        </p:nvSpPr>
        <p:spPr>
          <a:xfrm>
            <a:off x="280964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sp>
        <p:nvSpPr>
          <p:cNvPr id="56" name="TextBox 55"/>
          <p:cNvSpPr txBox="1"/>
          <p:nvPr/>
        </p:nvSpPr>
        <p:spPr>
          <a:xfrm>
            <a:off x="2700466" y="1231766"/>
            <a:ext cx="1678563" cy="380892"/>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2030" y="3369797"/>
            <a:ext cx="9524" cy="9524"/>
          </a:xfrm>
          <a:prstGeom prst="rect">
            <a:avLst/>
          </a:prstGeom>
        </p:spPr>
      </p:pic>
      <p:grpSp>
        <p:nvGrpSpPr>
          <p:cNvPr id="15" name="Group 14"/>
          <p:cNvGrpSpPr/>
          <p:nvPr/>
        </p:nvGrpSpPr>
        <p:grpSpPr>
          <a:xfrm>
            <a:off x="5337743" y="1874116"/>
            <a:ext cx="1507149" cy="1328198"/>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9051" y="1370854"/>
              <a:ext cx="610110" cy="610109"/>
            </a:xfrm>
            <a:prstGeom prst="rect">
              <a:avLst/>
            </a:prstGeom>
          </p:spPr>
        </p:pic>
      </p:grpSp>
      <p:sp>
        <p:nvSpPr>
          <p:cNvPr id="72" name="TextBox 71"/>
          <p:cNvSpPr txBox="1"/>
          <p:nvPr/>
        </p:nvSpPr>
        <p:spPr>
          <a:xfrm>
            <a:off x="9820648" y="1216044"/>
            <a:ext cx="1813057" cy="380892"/>
          </a:xfrm>
          <a:prstGeom prst="rect">
            <a:avLst/>
          </a:prstGeom>
        </p:spPr>
        <p:txBody>
          <a:bodyPr vert="horz" wrap="square" lIns="91414" tIns="91414" rIns="91414" bIns="91414" rtlCol="0" anchor="t">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353535"/>
                    </a:gs>
                    <a:gs pos="32000">
                      <a:srgbClr val="353535"/>
                    </a:gs>
                  </a:gsLst>
                  <a:lin ang="0" scaled="0"/>
                </a:gradFill>
                <a:effectLst/>
                <a:uLnTx/>
                <a:uFillTx/>
                <a:latin typeface="Segoe UI"/>
                <a:ea typeface="Segoe UI" pitchFamily="34" charset="0"/>
                <a:cs typeface="Segoe UI" pitchFamily="34" charset="0"/>
              </a:rPr>
              <a:t>5) Output binding</a:t>
            </a:r>
          </a:p>
        </p:txBody>
      </p:sp>
      <p:sp>
        <p:nvSpPr>
          <p:cNvPr id="73" name="Rounded Rectangle 72"/>
          <p:cNvSpPr/>
          <p:nvPr/>
        </p:nvSpPr>
        <p:spPr>
          <a:xfrm>
            <a:off x="9898701"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5050"/>
              </a:solidFill>
              <a:effectLst/>
              <a:uLnTx/>
              <a:uFillTx/>
              <a:latin typeface="Segoe UI"/>
              <a:ea typeface="+mn-ea"/>
              <a:cs typeface="+mn-cs"/>
            </a:endParaRPr>
          </a:p>
        </p:txBody>
      </p:sp>
      <p:grpSp>
        <p:nvGrpSpPr>
          <p:cNvPr id="47" name="Group 46"/>
          <p:cNvGrpSpPr/>
          <p:nvPr/>
        </p:nvGrpSpPr>
        <p:grpSpPr>
          <a:xfrm>
            <a:off x="3857711" y="4552366"/>
            <a:ext cx="2784170" cy="1313704"/>
            <a:chOff x="4231146" y="4475719"/>
            <a:chExt cx="2784565" cy="1313891"/>
          </a:xfrm>
        </p:grpSpPr>
        <p:grpSp>
          <p:nvGrpSpPr>
            <p:cNvPr id="44" name="Group 43"/>
            <p:cNvGrpSpPr/>
            <p:nvPr/>
          </p:nvGrpSpPr>
          <p:grpSpPr>
            <a:xfrm>
              <a:off x="4231146" y="4475719"/>
              <a:ext cx="2784565" cy="1313891"/>
              <a:chOff x="4647332" y="3671631"/>
              <a:chExt cx="2784565" cy="1313891"/>
            </a:xfrm>
          </p:grpSpPr>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7332" y="4039954"/>
                <a:ext cx="2784565" cy="945568"/>
              </a:xfrm>
              <a:prstGeom prst="rect">
                <a:avLst/>
              </a:prstGeom>
              <a:solidFill>
                <a:schemeClr val="accent1">
                  <a:lumMod val="60000"/>
                  <a:lumOff val="40000"/>
                </a:schemeClr>
              </a:solidFill>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6751" y="3671631"/>
                <a:ext cx="492565" cy="515475"/>
              </a:xfrm>
              <a:prstGeom prst="rect">
                <a:avLst/>
              </a:prstGeom>
              <a:ln>
                <a:noFill/>
              </a:ln>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65621" y="3671631"/>
                <a:ext cx="492565" cy="515475"/>
              </a:xfrm>
              <a:prstGeom prst="rect">
                <a:avLst/>
              </a:prstGeom>
              <a:ln>
                <a:no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114" name="Group 113"/>
          <p:cNvGrpSpPr/>
          <p:nvPr/>
        </p:nvGrpSpPr>
        <p:grpSpPr>
          <a:xfrm>
            <a:off x="3162361" y="1872187"/>
            <a:ext cx="1085530" cy="1440742"/>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971248" y="1484743"/>
                <a:ext cx="361147" cy="361148"/>
              </a:xfrm>
              <a:prstGeom prst="rect">
                <a:avLst/>
              </a:prstGeom>
              <a:noFill/>
            </p:spPr>
          </p:pic>
          <p:pic>
            <p:nvPicPr>
              <p:cNvPr id="93" name="Picture 92" descr="Storage blob.png"/>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2971248" y="1896007"/>
                <a:ext cx="367455" cy="367457"/>
              </a:xfrm>
              <a:prstGeom prst="rect">
                <a:avLst/>
              </a:prstGeom>
              <a:noFill/>
            </p:spPr>
          </p:pic>
          <p:pic>
            <p:nvPicPr>
              <p:cNvPr id="94" name="Picture 93"/>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3398330" y="1881505"/>
                <a:ext cx="373934" cy="373934"/>
              </a:xfrm>
              <a:prstGeom prst="rect">
                <a:avLst/>
              </a:prstGeom>
              <a:noFill/>
            </p:spPr>
          </p:pic>
          <p:pic>
            <p:nvPicPr>
              <p:cNvPr id="96" name="Picture 95"/>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a:xfrm>
                <a:off x="3372122" y="1482016"/>
                <a:ext cx="393021" cy="358628"/>
              </a:xfrm>
              <a:prstGeom prst="rect">
                <a:avLst/>
              </a:prstGeom>
              <a:noFill/>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2969480" y="2318229"/>
                <a:ext cx="372037" cy="372038"/>
              </a:xfrm>
              <a:prstGeom prst="rect">
                <a:avLst/>
              </a:prstGeom>
              <a:noFill/>
            </p:spPr>
          </p:pic>
          <p:pic>
            <p:nvPicPr>
              <p:cNvPr id="100" name="Picture 99" descr="Storage table.png"/>
              <p:cNvPicPr>
                <a:picLocks noChangeAspect="1"/>
              </p:cNvPicPr>
              <p:nvPr/>
            </p:nvPicPr>
            <p:blipFill>
              <a:blip r:embed="rId16" cstate="screen">
                <a:biLevel thresh="25000"/>
                <a:extLst>
                  <a:ext uri="{28A0092B-C50C-407E-A947-70E740481C1C}">
                    <a14:useLocalDpi xmlns:a14="http://schemas.microsoft.com/office/drawing/2010/main"/>
                  </a:ext>
                </a:extLst>
              </a:blip>
              <a:stretch>
                <a:fillRect/>
              </a:stretch>
            </p:blipFill>
            <p:spPr>
              <a:xfrm>
                <a:off x="3406406" y="2311700"/>
                <a:ext cx="331908" cy="378567"/>
              </a:xfrm>
              <a:prstGeom prst="rect">
                <a:avLst/>
              </a:prstGeom>
              <a:noFill/>
            </p:spPr>
          </p:pic>
        </p:grpSp>
      </p:grpSp>
      <p:grpSp>
        <p:nvGrpSpPr>
          <p:cNvPr id="101" name="Group 100"/>
          <p:cNvGrpSpPr/>
          <p:nvPr/>
        </p:nvGrpSpPr>
        <p:grpSpPr>
          <a:xfrm>
            <a:off x="7953353" y="2039539"/>
            <a:ext cx="1085530" cy="1092713"/>
            <a:chOff x="9716686" y="3636098"/>
            <a:chExt cx="1085684" cy="1092868"/>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3" name="TextBox 112"/>
            <p:cNvSpPr txBox="1"/>
            <p:nvPr/>
          </p:nvSpPr>
          <p:spPr>
            <a:xfrm>
              <a:off x="9716686" y="4441502"/>
              <a:ext cx="1085684" cy="287464"/>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App Services</a:t>
              </a:r>
            </a:p>
            <a:p>
              <a:pPr marL="233273" marR="0" lvl="0" indent="-233273" algn="l" defTabSz="91419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Hosting Plans</a:t>
              </a:r>
            </a:p>
          </p:txBody>
        </p:sp>
      </p:grpSp>
      <p:grpSp>
        <p:nvGrpSpPr>
          <p:cNvPr id="9" name="Group 8"/>
          <p:cNvGrpSpPr/>
          <p:nvPr/>
        </p:nvGrpSpPr>
        <p:grpSpPr>
          <a:xfrm>
            <a:off x="10014489" y="1906869"/>
            <a:ext cx="1602805" cy="1440742"/>
            <a:chOff x="10183026" y="1826275"/>
            <a:chExt cx="1634945" cy="1469632"/>
          </a:xfrm>
        </p:grpSpPr>
        <p:grpSp>
          <p:nvGrpSpPr>
            <p:cNvPr id="116" name="Group 115"/>
            <p:cNvGrpSpPr/>
            <p:nvPr/>
          </p:nvGrpSpPr>
          <p:grpSpPr>
            <a:xfrm>
              <a:off x="10183026" y="1826275"/>
              <a:ext cx="1107297" cy="1469632"/>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971248" y="1484743"/>
                  <a:ext cx="361147" cy="361148"/>
                </a:xfrm>
                <a:prstGeom prst="rect">
                  <a:avLst/>
                </a:prstGeom>
                <a:noFill/>
              </p:spPr>
            </p:pic>
            <p:pic>
              <p:nvPicPr>
                <p:cNvPr id="120" name="Picture 119" descr="Storage blob.png"/>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2971248" y="1896007"/>
                  <a:ext cx="367455" cy="367457"/>
                </a:xfrm>
                <a:prstGeom prst="rect">
                  <a:avLst/>
                </a:prstGeom>
                <a:noFill/>
              </p:spPr>
            </p:pic>
            <p:pic>
              <p:nvPicPr>
                <p:cNvPr id="121" name="Picture 120"/>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3398330" y="1881505"/>
                  <a:ext cx="373934" cy="373934"/>
                </a:xfrm>
                <a:prstGeom prst="rect">
                  <a:avLst/>
                </a:prstGeom>
                <a:noFill/>
              </p:spPr>
            </p:pic>
            <p:pic>
              <p:nvPicPr>
                <p:cNvPr id="122" name="Picture 121"/>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a:xfrm>
                  <a:off x="3372122" y="1482016"/>
                  <a:ext cx="393021" cy="358628"/>
                </a:xfrm>
                <a:prstGeom prst="rect">
                  <a:avLst/>
                </a:prstGeom>
                <a:noFill/>
              </p:spPr>
            </p:pic>
            <p:pic>
              <p:nvPicPr>
                <p:cNvPr id="123" name="Picture 122"/>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2969480" y="2318229"/>
                  <a:ext cx="372037" cy="372038"/>
                </a:xfrm>
                <a:prstGeom prst="rect">
                  <a:avLst/>
                </a:prstGeom>
                <a:noFill/>
              </p:spPr>
            </p:pic>
            <p:pic>
              <p:nvPicPr>
                <p:cNvPr id="124" name="Picture 123" descr="Storage table.png"/>
                <p:cNvPicPr>
                  <a:picLocks noChangeAspect="1"/>
                </p:cNvPicPr>
                <p:nvPr/>
              </p:nvPicPr>
              <p:blipFill>
                <a:blip r:embed="rId16" cstate="screen">
                  <a:biLevel thresh="25000"/>
                  <a:extLst>
                    <a:ext uri="{28A0092B-C50C-407E-A947-70E740481C1C}">
                      <a14:useLocalDpi xmlns:a14="http://schemas.microsoft.com/office/drawing/2010/main"/>
                    </a:ext>
                  </a:extLst>
                </a:blip>
                <a:stretch>
                  <a:fillRect/>
                </a:stretch>
              </p:blipFill>
              <p:spPr>
                <a:xfrm>
                  <a:off x="3406406" y="2311700"/>
                  <a:ext cx="331908" cy="378567"/>
                </a:xfrm>
                <a:prstGeom prst="rect">
                  <a:avLst/>
                </a:prstGeom>
                <a:noFill/>
              </p:spPr>
            </p:pic>
          </p:grpSp>
        </p:grpSp>
        <p:pic>
          <p:nvPicPr>
            <p:cNvPr id="125" name="Picture 12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1194973" y="2288597"/>
              <a:ext cx="622998" cy="311499"/>
            </a:xfrm>
            <a:prstGeom prst="rect">
              <a:avLst/>
            </a:prstGeom>
          </p:spPr>
        </p:pic>
      </p:grpSp>
      <p:grpSp>
        <p:nvGrpSpPr>
          <p:cNvPr id="8" name="Group 7"/>
          <p:cNvGrpSpPr/>
          <p:nvPr/>
        </p:nvGrpSpPr>
        <p:grpSpPr>
          <a:xfrm>
            <a:off x="583295" y="1826696"/>
            <a:ext cx="1734505" cy="1520844"/>
            <a:chOff x="551960" y="1755252"/>
            <a:chExt cx="1769285" cy="1551340"/>
          </a:xfrm>
        </p:grpSpPr>
        <p:grpSp>
          <p:nvGrpSpPr>
            <p:cNvPr id="84" name="Group 83"/>
            <p:cNvGrpSpPr/>
            <p:nvPr/>
          </p:nvGrpSpPr>
          <p:grpSpPr>
            <a:xfrm>
              <a:off x="1373654" y="1755252"/>
              <a:ext cx="947591" cy="652552"/>
              <a:chOff x="1542307" y="1901424"/>
              <a:chExt cx="929095" cy="639816"/>
            </a:xfrm>
          </p:grpSpPr>
          <p:pic>
            <p:nvPicPr>
              <p:cNvPr id="50" name="Picture 49"/>
              <p:cNvPicPr>
                <a:picLocks noChangeAspect="1"/>
              </p:cNvPicPr>
              <p:nvPr/>
            </p:nvPicPr>
            <p:blipFill rotWithShape="1">
              <a:blip r:embed="rId18" cstate="screen">
                <a:extLst>
                  <a:ext uri="{28A0092B-C50C-407E-A947-70E740481C1C}">
                    <a14:useLocalDpi xmlns:a14="http://schemas.microsoft.com/office/drawing/2010/main"/>
                  </a:ext>
                </a:extLst>
              </a:blip>
              <a:srcRect t="9057"/>
              <a:stretch/>
            </p:blipFill>
            <p:spPr>
              <a:xfrm>
                <a:off x="1804190" y="1901424"/>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14" tIns="91414" rIns="91414" bIns="91414" rtlCol="0" anchor="t">
                <a:noAutofit/>
              </a:bodyPr>
              <a:lstStyle/>
              <a:p>
                <a:pPr marL="233273" marR="0" lvl="0" indent="-233273"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Web </a:t>
                </a:r>
              </a:p>
              <a:p>
                <a:pPr marL="233273" marR="0" lvl="0" indent="-233273"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mn-ea"/>
                    <a:cs typeface="Segoe UI" pitchFamily="34" charset="0"/>
                  </a:rPr>
                  <a:t>Hooks</a:t>
                </a:r>
              </a:p>
            </p:txBody>
          </p:sp>
        </p:grpSp>
        <p:grpSp>
          <p:nvGrpSpPr>
            <p:cNvPr id="88" name="Group 87"/>
            <p:cNvGrpSpPr/>
            <p:nvPr/>
          </p:nvGrpSpPr>
          <p:grpSpPr>
            <a:xfrm>
              <a:off x="551960" y="1855798"/>
              <a:ext cx="1107297" cy="1450794"/>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955490" y="1476192"/>
                    <a:ext cx="361147" cy="361148"/>
                  </a:xfrm>
                  <a:prstGeom prst="rect">
                    <a:avLst/>
                  </a:prstGeom>
                  <a:noFill/>
                </p:spPr>
              </p:pic>
              <p:pic>
                <p:nvPicPr>
                  <p:cNvPr id="79" name="Picture 78" descr="Storage blob.png"/>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955490" y="1887456"/>
                    <a:ext cx="367455" cy="367457"/>
                  </a:xfrm>
                  <a:prstGeom prst="rect">
                    <a:avLst/>
                  </a:prstGeom>
                  <a:noFill/>
                </p:spPr>
              </p:pic>
              <p:pic>
                <p:nvPicPr>
                  <p:cNvPr id="80" name="Picture 79"/>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1382572" y="1872954"/>
                    <a:ext cx="373934" cy="373934"/>
                  </a:xfrm>
                  <a:prstGeom prst="rect">
                    <a:avLst/>
                  </a:prstGeom>
                  <a:noFill/>
                </p:spPr>
              </p:pic>
              <p:pic>
                <p:nvPicPr>
                  <p:cNvPr id="81" name="Picture 80"/>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1398871" y="1460989"/>
                    <a:ext cx="357634" cy="362902"/>
                  </a:xfrm>
                  <a:prstGeom prst="rect">
                    <a:avLst/>
                  </a:prstGeom>
                  <a:noFill/>
                </p:spPr>
              </p:pic>
            </p:grpSp>
            <p:sp>
              <p:nvSpPr>
                <p:cNvPr id="85" name="TextBox 84"/>
                <p:cNvSpPr txBox="1"/>
                <p:nvPr/>
              </p:nvSpPr>
              <p:spPr>
                <a:xfrm>
                  <a:off x="746014" y="2180527"/>
                  <a:ext cx="1085684" cy="287464"/>
                </a:xfrm>
                <a:prstGeom prst="rect">
                  <a:avLst/>
                </a:prstGeom>
              </p:spPr>
              <p:txBody>
                <a:bodyPr vert="horz" wrap="square" lIns="91414" tIns="91414" rIns="91414" bIns="91414" rtlCol="0" anchor="t">
                  <a:noAutofit/>
                </a:bodyPr>
                <a:lstStyle/>
                <a:p>
                  <a:pPr marL="233273" marR="0" lvl="0" indent="-233273" algn="l"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32000">
                            <a:srgbClr val="FFFFFF"/>
                          </a:gs>
                        </a:gsLst>
                        <a:lin ang="5400000" scaled="0"/>
                      </a:gradFill>
                      <a:effectLst/>
                      <a:uLnTx/>
                      <a:uFillTx/>
                      <a:latin typeface="Segoe UI"/>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20" cstate="screen">
                <a:biLevel thresh="25000"/>
                <a:extLst>
                  <a:ext uri="{28A0092B-C50C-407E-A947-70E740481C1C}">
                    <a14:useLocalDpi xmlns:a14="http://schemas.microsoft.com/office/drawing/2010/main"/>
                  </a:ext>
                </a:extLst>
              </a:blip>
              <a:stretch>
                <a:fillRect/>
              </a:stretch>
            </p:blipFill>
            <p:spPr>
              <a:xfrm>
                <a:off x="1113367" y="1495706"/>
                <a:ext cx="370431" cy="370431"/>
              </a:xfrm>
              <a:prstGeom prst="rect">
                <a:avLst/>
              </a:prstGeom>
              <a:noFill/>
            </p:spPr>
          </p:pic>
        </p:grpSp>
        <p:pic>
          <p:nvPicPr>
            <p:cNvPr id="127" name="Picture 12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498181" y="2697870"/>
              <a:ext cx="622998" cy="311499"/>
            </a:xfrm>
            <a:prstGeom prst="rect">
              <a:avLst/>
            </a:prstGeom>
          </p:spPr>
        </p:pic>
      </p:grpSp>
      <p:pic>
        <p:nvPicPr>
          <p:cNvPr id="130" name="Picture 1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15902" y="4360089"/>
            <a:ext cx="2097748" cy="1523094"/>
          </a:xfrm>
          <a:prstGeom prst="rect">
            <a:avLst/>
          </a:prstGeom>
          <a:ln>
            <a:noFill/>
          </a:ln>
        </p:spPr>
      </p:pic>
      <p:cxnSp>
        <p:nvCxnSpPr>
          <p:cNvPr id="95" name="Straight Arrow Connector 94"/>
          <p:cNvCxnSpPr>
            <a:cxnSpLocks/>
            <a:stCxn id="41" idx="2"/>
          </p:cNvCxnSpPr>
          <p:nvPr/>
        </p:nvCxnSpPr>
        <p:spPr>
          <a:xfrm>
            <a:off x="8514631" y="3511064"/>
            <a:ext cx="0" cy="673808"/>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89" idx="1"/>
            <a:endCxn id="90" idx="3"/>
          </p:cNvCxnSpPr>
          <p:nvPr/>
        </p:nvCxnSpPr>
        <p:spPr>
          <a:xfrm flipH="1">
            <a:off x="6865981" y="5121635"/>
            <a:ext cx="613068"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p:cNvCxnSpPr>
          <p:nvPr/>
        </p:nvCxnSpPr>
        <p:spPr>
          <a:xfrm flipH="1" flipV="1">
            <a:off x="7056851" y="3510549"/>
            <a:ext cx="422198" cy="674322"/>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p:cNvCxnSpPr>
          <p:nvPr/>
        </p:nvCxnSpPr>
        <p:spPr>
          <a:xfrm flipV="1">
            <a:off x="5573810" y="3510549"/>
            <a:ext cx="265605" cy="946661"/>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p:cNvCxnSpPr>
          <p:nvPr/>
        </p:nvCxnSpPr>
        <p:spPr>
          <a:xfrm flipV="1">
            <a:off x="4960742" y="3510549"/>
            <a:ext cx="386177" cy="970484"/>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1" y="289957"/>
            <a:ext cx="11922760" cy="899537"/>
          </a:xfrm>
        </p:spPr>
        <p:txBody>
          <a:bodyPr/>
          <a:lstStyle/>
          <a:p>
            <a:r>
              <a:rPr lang="en-US" dirty="0"/>
              <a:t>Example DevOps experience with Functions</a:t>
            </a:r>
            <a:br>
              <a:rPr lang="en-US" dirty="0"/>
            </a:br>
            <a:endParaRPr lang="en-US" dirty="0"/>
          </a:p>
        </p:txBody>
      </p:sp>
    </p:spTree>
    <p:extLst>
      <p:ext uri="{BB962C8B-B14F-4D97-AF65-F5344CB8AC3E}">
        <p14:creationId xmlns:p14="http://schemas.microsoft.com/office/powerpoint/2010/main" val="26877463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64" algn="l"/>
              </a:tabLst>
            </a:pPr>
            <a:r>
              <a:rPr lang="en-US"/>
              <a:t>Introducing Azure Logic Apps</a:t>
            </a:r>
            <a:br>
              <a:rPr lang="en-US">
                <a:solidFill>
                  <a:schemeClr val="tx1"/>
                </a:solidFill>
              </a:rPr>
            </a:br>
            <a:endParaRPr lang="en-US"/>
          </a:p>
        </p:txBody>
      </p:sp>
      <p:sp>
        <p:nvSpPr>
          <p:cNvPr id="3" name="Text Placeholder 2"/>
          <p:cNvSpPr>
            <a:spLocks noGrp="1"/>
          </p:cNvSpPr>
          <p:nvPr>
            <p:ph type="body" sz="quarter" idx="10"/>
          </p:nvPr>
        </p:nvSpPr>
        <p:spPr>
          <a:xfrm>
            <a:off x="269302" y="2463350"/>
            <a:ext cx="7647790" cy="3108672"/>
          </a:xfrm>
        </p:spPr>
        <p:txBody>
          <a:bodyPr/>
          <a:lstStyle/>
          <a:p>
            <a:pPr>
              <a:spcAft>
                <a:spcPts val="2353"/>
              </a:spcAft>
            </a:pPr>
            <a:r>
              <a:rPr lang="en-US" sz="2549">
                <a:latin typeface="+mn-lt"/>
              </a:rPr>
              <a:t>Fast integrations using a visual designer and workflow creation with triggers and actions</a:t>
            </a:r>
          </a:p>
          <a:p>
            <a:pPr>
              <a:spcAft>
                <a:spcPts val="2353"/>
              </a:spcAft>
            </a:pPr>
            <a:r>
              <a:rPr lang="en-US" sz="2549">
                <a:latin typeface="+mn-lt"/>
              </a:rPr>
              <a:t>Connect applications, data and services</a:t>
            </a:r>
          </a:p>
          <a:p>
            <a:pPr>
              <a:spcAft>
                <a:spcPts val="2353"/>
              </a:spcAft>
            </a:pPr>
            <a:r>
              <a:rPr lang="en-US" sz="2549">
                <a:latin typeface="+mn-lt"/>
              </a:rPr>
              <a:t>Connect and orchestrate Azure Functions</a:t>
            </a:r>
          </a:p>
          <a:p>
            <a:pPr>
              <a:spcAft>
                <a:spcPts val="2353"/>
              </a:spcAft>
            </a:pPr>
            <a:endParaRPr lang="en-US" sz="2549">
              <a:latin typeface="+mn-lt"/>
            </a:endParaRPr>
          </a:p>
        </p:txBody>
      </p:sp>
      <p:grpSp>
        <p:nvGrpSpPr>
          <p:cNvPr id="15" name="Group 14"/>
          <p:cNvGrpSpPr/>
          <p:nvPr/>
        </p:nvGrpSpPr>
        <p:grpSpPr>
          <a:xfrm>
            <a:off x="8243876" y="487"/>
            <a:ext cx="3948125" cy="6857027"/>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6" name="Rectangle 15"/>
          <p:cNvSpPr/>
          <p:nvPr/>
        </p:nvSpPr>
        <p:spPr>
          <a:xfrm>
            <a:off x="355642" y="1046183"/>
            <a:ext cx="6094444" cy="995697"/>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Powerful Integration and </a:t>
            </a:r>
            <a:br>
              <a:rPr kumimoji="0" lang="en-US" sz="294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94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Workflow Engine born in Azure</a:t>
            </a:r>
            <a:endParaRPr kumimoji="0" lang="en-US" sz="2941"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34116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1"/>
          <p:cNvSpPr txBox="1">
            <a:spLocks/>
          </p:cNvSpPr>
          <p:nvPr/>
        </p:nvSpPr>
        <p:spPr>
          <a:xfrm>
            <a:off x="269241" y="490"/>
            <a:ext cx="3585698" cy="6857027"/>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Logic apps connectors—Over 100 and growing</a:t>
            </a:r>
            <a:endParaRPr kumimoji="0" lang="en-NZ"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1" name="Group 10"/>
          <p:cNvGrpSpPr/>
          <p:nvPr/>
        </p:nvGrpSpPr>
        <p:grpSpPr>
          <a:xfrm>
            <a:off x="4472948" y="431486"/>
            <a:ext cx="6990090" cy="1240745"/>
            <a:chOff x="4472948" y="431483"/>
            <a:chExt cx="6990090" cy="1240745"/>
          </a:xfrm>
        </p:grpSpPr>
        <p:pic>
          <p:nvPicPr>
            <p:cNvPr id="1028" name="Picture 4" descr="Image result for github logo 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807767" y="3822754"/>
            <a:ext cx="6859452" cy="1297556"/>
            <a:chOff x="4950923" y="3490665"/>
            <a:chExt cx="6859452" cy="1297556"/>
          </a:xfrm>
        </p:grpSpPr>
        <p:pic>
          <p:nvPicPr>
            <p:cNvPr id="1032" name="Picture 8" descr="Image result for slack logo 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13593" y="2121399"/>
            <a:ext cx="7351860" cy="1225747"/>
            <a:chOff x="4711625" y="1818974"/>
            <a:chExt cx="7351860" cy="1225747"/>
          </a:xfrm>
        </p:grpSpPr>
        <p:pic>
          <p:nvPicPr>
            <p:cNvPr id="1026" name="Picture 2" descr="Image result for facebook logo 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084028" y="5700166"/>
            <a:ext cx="4626141" cy="80406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Semilight"/>
                <a:ea typeface="+mn-ea"/>
                <a:cs typeface="+mn-cs"/>
              </a:rPr>
              <a:t>….and more!</a:t>
            </a: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a:spLocks/>
          </p:cNvSpPr>
          <p:nvPr/>
        </p:nvSpPr>
        <p:spPr>
          <a:xfrm>
            <a:off x="4440745" y="358189"/>
            <a:ext cx="6361486" cy="5071753"/>
          </a:xfrm>
          <a:prstGeom prst="rect">
            <a:avLst/>
          </a:prstGeom>
          <a:noFill/>
        </p:spPr>
        <p:txBody>
          <a:bodyPr wrap="square" lIns="179133" tIns="143306" rIns="179133" bIns="0" numCol="3" rtlCol="0">
            <a:no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appFigures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Asana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API Management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App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Automation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Face API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LUIS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Text Analytics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Vision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Data Lake Store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Document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Event 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Functions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Machine Learning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Resource Manager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SQL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Blob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Queues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Basecamp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Bing Search</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BitBucket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Bitly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Blogger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Buffer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Campfire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Common Data Service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Disqus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DocuSign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Dropbox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AX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Financials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Operations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Easy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Eventbrite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Facebook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FreshBooks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GitHub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Gmail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Calendar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Contacts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Sheets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Meeting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Training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Webinar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Harvest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HelloSign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Infusionsoft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JIRA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Insightly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Instagram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Instapaper</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MailChimp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Mandrill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Medium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Translator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MSN Weather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Muhimbi</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PDF</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365</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Users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 Video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 for Business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OneNote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Outlook.com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PagerDuty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Pinterest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Pipedrive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Pivotal Tracker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Power BI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 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SendGrid</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Online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Slack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SmartSheet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SparkPost</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Stripe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Survey Monkey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Todoist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Toodledo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Trello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Twilio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Typeform</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UserVoice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VS Team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Webmerge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Wordpress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Wunderlist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Yammer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YouTube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Zendesk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p:txBody>
      </p:sp>
      <p:sp>
        <p:nvSpPr>
          <p:cNvPr id="9" name="Rectangle 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a:xfrm>
            <a:off x="10010493" y="415653"/>
            <a:ext cx="2280721" cy="1940979"/>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HTTPS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Webhook</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FTP, SFTP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Compose, Query, </a:t>
            </a:r>
            <a:b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b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Parse JSON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Wait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Terminate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Workflow</a:t>
            </a:r>
          </a:p>
        </p:txBody>
      </p:sp>
      <p:sp>
        <p:nvSpPr>
          <p:cNvPr id="13" name="Rectangle 12"/>
          <p:cNvSpPr/>
          <p:nvPr/>
        </p:nvSpPr>
        <p:spPr>
          <a:xfrm>
            <a:off x="9999001" y="188770"/>
            <a:ext cx="2060515"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lin ang="5400000" scaled="0"/>
                </a:gradFill>
                <a:effectLst/>
                <a:uLnTx/>
                <a:uFillTx/>
                <a:latin typeface="Segoe UI"/>
                <a:ea typeface="+mn-ea"/>
                <a:cs typeface="+mn-cs"/>
              </a:rPr>
              <a:t>Protocols/Native</a:t>
            </a:r>
          </a:p>
        </p:txBody>
      </p:sp>
      <p:sp>
        <p:nvSpPr>
          <p:cNvPr id="16" name="Rectangle 15"/>
          <p:cNvSpPr/>
          <p:nvPr/>
        </p:nvSpPr>
        <p:spPr>
          <a:xfrm>
            <a:off x="10006471" y="2628859"/>
            <a:ext cx="2079163" cy="1762458"/>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XML Validation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Transform XML (+Mapper)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Encode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Decode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X12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EDIFACT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Integration Account Artifact Lookup</a:t>
            </a:r>
          </a:p>
        </p:txBody>
      </p:sp>
      <p:sp>
        <p:nvSpPr>
          <p:cNvPr id="17" name="Rectangle 16"/>
          <p:cNvSpPr/>
          <p:nvPr/>
        </p:nvSpPr>
        <p:spPr>
          <a:xfrm>
            <a:off x="10062437" y="2361833"/>
            <a:ext cx="2605632" cy="430263"/>
          </a:xfrm>
          <a:prstGeom prst="rect">
            <a:avLst/>
          </a:prstGeom>
        </p:spPr>
        <p:txBody>
          <a:bodyPr wrap="squar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XML and EDI</a:t>
            </a:r>
          </a:p>
        </p:txBody>
      </p:sp>
      <p:sp>
        <p:nvSpPr>
          <p:cNvPr id="18" name="Rectangle 17"/>
          <p:cNvSpPr/>
          <p:nvPr/>
        </p:nvSpPr>
        <p:spPr>
          <a:xfrm>
            <a:off x="9991389" y="4364809"/>
            <a:ext cx="1046102"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Hybrid</a:t>
            </a:r>
          </a:p>
        </p:txBody>
      </p:sp>
      <p:sp>
        <p:nvSpPr>
          <p:cNvPr id="19" name="TextBox 18"/>
          <p:cNvSpPr txBox="1"/>
          <p:nvPr/>
        </p:nvSpPr>
        <p:spPr>
          <a:xfrm>
            <a:off x="9994977" y="4677807"/>
            <a:ext cx="1813761" cy="1941483"/>
          </a:xfrm>
          <a:prstGeom prst="rect">
            <a:avLst/>
          </a:prstGeom>
        </p:spPr>
        <p:txBody>
          <a:bodyPr wrap="square" lIns="179158" tIns="89580" bIns="89580">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BizTalk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File System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IBM DB2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Informix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Oracle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SQL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Websphere</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MQ</a:t>
            </a:r>
          </a:p>
          <a:p>
            <a:pPr marL="0" marR="0" lvl="0" indent="0" algn="l" defTabSz="932205" rtl="0" eaLnBrk="1" fontAlgn="auto" latinLnBrk="0" hangingPunct="1">
              <a:lnSpc>
                <a:spcPct val="100000"/>
              </a:lnSpc>
              <a:spcBef>
                <a:spcPts val="0"/>
              </a:spcBef>
              <a:spcAft>
                <a:spcPts val="150"/>
              </a:spcAft>
              <a:buClrTx/>
              <a:buSzTx/>
              <a:buFont typeface="Arial" panose="020B0604020202020204" pitchFamily="34" charset="0"/>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sp>
        <p:nvSpPr>
          <p:cNvPr id="8" name="Rectangle 7"/>
          <p:cNvSpPr/>
          <p:nvPr/>
        </p:nvSpPr>
        <p:spPr>
          <a:xfrm>
            <a:off x="4435274" y="188770"/>
            <a:ext cx="842579"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10145">
                      <a:srgbClr val="0078D7"/>
                    </a:gs>
                    <a:gs pos="30000">
                      <a:srgbClr val="0078D7"/>
                    </a:gs>
                  </a:gsLst>
                  <a:lin ang="5400000" scaled="0"/>
                </a:gradFill>
                <a:effectLst/>
                <a:uLnTx/>
                <a:uFillTx/>
                <a:latin typeface="Segoe UI"/>
                <a:ea typeface="+mn-ea"/>
                <a:cs typeface="+mn-cs"/>
              </a:rPr>
              <a:t>SaaS</a:t>
            </a:r>
          </a:p>
        </p:txBody>
      </p:sp>
      <p:sp>
        <p:nvSpPr>
          <p:cNvPr id="22" name="Rectangle 21"/>
          <p:cNvSpPr/>
          <p:nvPr/>
        </p:nvSpPr>
        <p:spPr bwMode="auto">
          <a:xfrm>
            <a:off x="4503945" y="862434"/>
            <a:ext cx="2071578" cy="30036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4503945" y="4049079"/>
            <a:ext cx="1953568" cy="16484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p:cNvSpPr/>
          <p:nvPr/>
        </p:nvSpPr>
        <p:spPr bwMode="auto">
          <a:xfrm>
            <a:off x="4503945" y="5438259"/>
            <a:ext cx="1953568" cy="19018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p:cNvSpPr/>
          <p:nvPr/>
        </p:nvSpPr>
        <p:spPr bwMode="auto">
          <a:xfrm>
            <a:off x="4503945" y="6178135"/>
            <a:ext cx="1953568" cy="51878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25"/>
          <p:cNvSpPr/>
          <p:nvPr/>
        </p:nvSpPr>
        <p:spPr bwMode="auto">
          <a:xfrm>
            <a:off x="6575523" y="503214"/>
            <a:ext cx="1739065" cy="34503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6567972" y="5980284"/>
            <a:ext cx="1858300" cy="73189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27"/>
          <p:cNvSpPr/>
          <p:nvPr/>
        </p:nvSpPr>
        <p:spPr bwMode="auto">
          <a:xfrm>
            <a:off x="8550010" y="486369"/>
            <a:ext cx="1522950" cy="72084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p:cNvSpPr/>
          <p:nvPr/>
        </p:nvSpPr>
        <p:spPr bwMode="auto">
          <a:xfrm>
            <a:off x="8550011" y="1926311"/>
            <a:ext cx="1522950" cy="339808"/>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p:cNvSpPr/>
          <p:nvPr/>
        </p:nvSpPr>
        <p:spPr bwMode="auto">
          <a:xfrm>
            <a:off x="8550011" y="2970169"/>
            <a:ext cx="1512427" cy="18229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Rectangle 30"/>
          <p:cNvSpPr/>
          <p:nvPr/>
        </p:nvSpPr>
        <p:spPr bwMode="auto">
          <a:xfrm>
            <a:off x="8573850" y="5286958"/>
            <a:ext cx="1464633" cy="1610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31"/>
          <p:cNvSpPr/>
          <p:nvPr/>
        </p:nvSpPr>
        <p:spPr bwMode="auto">
          <a:xfrm>
            <a:off x="8562358" y="5812088"/>
            <a:ext cx="1476126" cy="33156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p:cNvSpPr/>
          <p:nvPr/>
        </p:nvSpPr>
        <p:spPr bwMode="auto">
          <a:xfrm>
            <a:off x="10142561" y="4771101"/>
            <a:ext cx="1674937" cy="15638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33"/>
          <p:cNvSpPr/>
          <p:nvPr/>
        </p:nvSpPr>
        <p:spPr bwMode="auto">
          <a:xfrm>
            <a:off x="10142561" y="5638192"/>
            <a:ext cx="1674937" cy="36111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p:cNvSpPr/>
          <p:nvPr/>
        </p:nvSpPr>
        <p:spPr bwMode="auto">
          <a:xfrm>
            <a:off x="6567972" y="5282930"/>
            <a:ext cx="1858300" cy="5049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itle 1"/>
          <p:cNvSpPr>
            <a:spLocks noGrp="1"/>
          </p:cNvSpPr>
          <p:nvPr>
            <p:ph type="title"/>
          </p:nvPr>
        </p:nvSpPr>
        <p:spPr>
          <a:xfrm>
            <a:off x="269242" y="289957"/>
            <a:ext cx="3735101" cy="899537"/>
          </a:xfrm>
        </p:spPr>
        <p:txBody>
          <a:bodyPr/>
          <a:lstStyle/>
          <a:p>
            <a:r>
              <a:rPr lang="en-NZ">
                <a:gradFill>
                  <a:gsLst>
                    <a:gs pos="2917">
                      <a:schemeClr val="bg1"/>
                    </a:gs>
                    <a:gs pos="30000">
                      <a:schemeClr val="bg1"/>
                    </a:gs>
                  </a:gsLst>
                  <a:lin ang="5400000" scaled="0"/>
                </a:gradFill>
              </a:rPr>
              <a:t>Logic Apps</a:t>
            </a:r>
            <a:br>
              <a:rPr lang="en-NZ">
                <a:gradFill>
                  <a:gsLst>
                    <a:gs pos="2917">
                      <a:schemeClr val="bg1"/>
                    </a:gs>
                    <a:gs pos="30000">
                      <a:schemeClr val="bg1"/>
                    </a:gs>
                  </a:gsLst>
                  <a:lin ang="5400000" scaled="0"/>
                </a:gradFill>
              </a:rPr>
            </a:br>
            <a:endParaRPr lang="en-NZ">
              <a:gradFill>
                <a:gsLst>
                  <a:gs pos="2917">
                    <a:schemeClr val="bg1"/>
                  </a:gs>
                  <a:gs pos="30000">
                    <a:schemeClr val="bg1"/>
                  </a:gs>
                </a:gsLst>
                <a:lin ang="5400000" scaled="0"/>
              </a:gradFill>
            </a:endParaRPr>
          </a:p>
        </p:txBody>
      </p:sp>
      <p:sp>
        <p:nvSpPr>
          <p:cNvPr id="37" name="Text Placeholder 2"/>
          <p:cNvSpPr txBox="1">
            <a:spLocks/>
          </p:cNvSpPr>
          <p:nvPr/>
        </p:nvSpPr>
        <p:spPr>
          <a:xfrm>
            <a:off x="275604" y="1242979"/>
            <a:ext cx="4164496" cy="2496640"/>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Cloud APIs and </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platform functionality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Over 120 built-in connectors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Hosted and managed within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the platform</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Scales to meet your needs </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First class designer experience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development</a:t>
            </a:r>
          </a:p>
        </p:txBody>
      </p:sp>
      <p:sp>
        <p:nvSpPr>
          <p:cNvPr id="38" name="Text Placeholder 2"/>
          <p:cNvSpPr txBox="1">
            <a:spLocks/>
          </p:cNvSpPr>
          <p:nvPr/>
        </p:nvSpPr>
        <p:spPr>
          <a:xfrm>
            <a:off x="256992" y="3993935"/>
            <a:ext cx="4171614" cy="2249726"/>
          </a:xfrm>
          <a:prstGeom prst="rect">
            <a:avLst/>
          </a:prstGeom>
        </p:spPr>
        <p:txBody>
          <a:bodyPr vert="horz" wrap="square" lIns="179183" tIns="143346" rIns="179183" bIns="8958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 connections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Authenticate once and reuse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Differentiate connection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configuration</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Simple to deploy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Portal experience for managing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API Connections</a:t>
            </a:r>
          </a:p>
        </p:txBody>
      </p:sp>
    </p:spTree>
    <p:extLst>
      <p:ext uri="{BB962C8B-B14F-4D97-AF65-F5344CB8AC3E}">
        <p14:creationId xmlns:p14="http://schemas.microsoft.com/office/powerpoint/2010/main" val="643136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1" y="487"/>
            <a:ext cx="3585698" cy="6857027"/>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33" y="2722847"/>
            <a:ext cx="5960036" cy="3617016"/>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5"/>
              <a:ext cx="1659168" cy="885190"/>
              <a:chOff x="7649759" y="3473718"/>
              <a:chExt cx="1692678" cy="903070"/>
            </a:xfrm>
          </p:grpSpPr>
          <p:sp>
            <p:nvSpPr>
              <p:cNvPr id="124" name="TextBox 123"/>
              <p:cNvSpPr txBox="1"/>
              <p:nvPr/>
            </p:nvSpPr>
            <p:spPr>
              <a:xfrm>
                <a:off x="7649759" y="3978710"/>
                <a:ext cx="1692678" cy="398078"/>
              </a:xfrm>
              <a:prstGeom prst="rect">
                <a:avLst/>
              </a:prstGeom>
              <a:noFill/>
            </p:spPr>
            <p:txBody>
              <a:bodyPr wrap="square" lIns="0" tIns="0" rIns="0" bIns="0" rtlCol="0">
                <a:spAutoFit/>
              </a:bodyPr>
              <a:lstStyle/>
              <a:p>
                <a:pPr marL="0" marR="0" lvl="0" indent="0" algn="ct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7" tIns="44808" rIns="89617" bIns="44808" numCol="1" anchor="t" anchorCtr="0" compatLnSpc="1">
                  <a:prstTxWarp prst="textNoShape">
                    <a:avLst/>
                  </a:prstTxWarp>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84802"/>
              </a:xfrm>
              <a:prstGeom prst="rect">
                <a:avLst/>
              </a:prstGeom>
              <a:noFill/>
            </p:spPr>
            <p:txBody>
              <a:bodyPr wrap="square" lIns="0" tIns="0" rIns="0" bIns="0"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2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35057" y="4999293"/>
                        <a:ext cx="437706" cy="223128"/>
                      </a:xfrm>
                      <a:prstGeom prst="rect">
                        <a:avLst/>
                      </a:prstGeom>
                    </p:spPr>
                  </p:pic>
                  <p:pic>
                    <p:nvPicPr>
                      <p:cNvPr id="29" name="Picture 28"/>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6698" y="5636481"/>
                        <a:ext cx="597320" cy="15054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7" tIns="44808" rIns="89617" bIns="44808" numCol="1" anchor="t" anchorCtr="0" compatLnSpc="1">
                        <a:prstTxWarp prst="textNoShape">
                          <a:avLst/>
                        </a:prstTxWarp>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61237" y="5707062"/>
                    <a:ext cx="484512" cy="484512"/>
                  </a:xfrm>
                  <a:prstGeom prst="rect">
                    <a:avLst/>
                  </a:prstGeom>
                </p:spPr>
              </p:pic>
            </p:grpSp>
          </p:grpSp>
        </p:grpSp>
      </p:grpSp>
      <p:grpSp>
        <p:nvGrpSpPr>
          <p:cNvPr id="157" name="Group 156"/>
          <p:cNvGrpSpPr/>
          <p:nvPr/>
        </p:nvGrpSpPr>
        <p:grpSpPr>
          <a:xfrm>
            <a:off x="6532980" y="956502"/>
            <a:ext cx="1447514" cy="234195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26119" y="2273326"/>
            <a:ext cx="1746453" cy="479410"/>
          </a:xfrm>
          <a:prstGeom prst="rect">
            <a:avLst/>
          </a:prstGeom>
          <a:noFill/>
        </p:spPr>
        <p:txBody>
          <a:bodyPr wrap="none" lIns="179234" tIns="143387" rIns="179234" bIns="143387" rtlCol="0">
            <a:spAutoFit/>
          </a:bodyPr>
          <a:lstStyle/>
          <a:p>
            <a:pPr marL="0" marR="0" lvl="0" indent="0" algn="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49273" y="2272125"/>
            <a:ext cx="506007" cy="485660"/>
          </a:xfrm>
          <a:prstGeom prst="rect">
            <a:avLst/>
          </a:prstGeom>
        </p:spPr>
      </p:pic>
      <p:sp>
        <p:nvSpPr>
          <p:cNvPr id="60" name="TextBox 59"/>
          <p:cNvSpPr txBox="1"/>
          <p:nvPr/>
        </p:nvSpPr>
        <p:spPr>
          <a:xfrm>
            <a:off x="5273157" y="1650157"/>
            <a:ext cx="1209024"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45" y="3171020"/>
            <a:ext cx="1380135" cy="18983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48012" y="3086707"/>
            <a:ext cx="362706" cy="334116"/>
          </a:xfrm>
          <a:prstGeom prst="rect">
            <a:avLst/>
          </a:prstGeom>
        </p:spPr>
      </p:pic>
      <p:sp>
        <p:nvSpPr>
          <p:cNvPr id="142" name="Rectangle 141"/>
          <p:cNvSpPr/>
          <p:nvPr/>
        </p:nvSpPr>
        <p:spPr bwMode="auto">
          <a:xfrm>
            <a:off x="4898992" y="884637"/>
            <a:ext cx="1583188"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69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52574" y="1593162"/>
            <a:ext cx="306471" cy="282314"/>
          </a:xfrm>
          <a:prstGeom prst="rect">
            <a:avLst/>
          </a:prstGeom>
        </p:spPr>
      </p:pic>
      <p:grpSp>
        <p:nvGrpSpPr>
          <p:cNvPr id="169" name="Group 168"/>
          <p:cNvGrpSpPr/>
          <p:nvPr/>
        </p:nvGrpSpPr>
        <p:grpSpPr>
          <a:xfrm>
            <a:off x="10342622" y="706930"/>
            <a:ext cx="1371318" cy="1224078"/>
            <a:chOff x="10693372" y="1242777"/>
            <a:chExt cx="1448001" cy="1403125"/>
          </a:xfrm>
        </p:grpSpPr>
        <p:pic>
          <p:nvPicPr>
            <p:cNvPr id="64" name="Picture 63"/>
            <p:cNvPicPr>
              <a:picLocks noChangeAspect="1"/>
            </p:cNvPicPr>
            <p:nvPr/>
          </p:nvPicPr>
          <p:blipFill rotWithShape="1">
            <a:blip r:embed="rId12" cstate="screen">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 uri="{28A0092B-C50C-407E-A947-70E740481C1C}">
                  <a14:useLocalDpi xmlns:a14="http://schemas.microsoft.com/office/drawing/2010/main"/>
                </a:ext>
              </a:extLst>
            </a:blip>
            <a:srcRect/>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513" y="1823781"/>
            <a:ext cx="1237083" cy="964922"/>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4" tIns="143387" rIns="179234" bIns="143387"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10360534" y="3090657"/>
            <a:ext cx="1452565" cy="396685"/>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73" y="956502"/>
            <a:ext cx="1447514" cy="234195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45454" y="2210079"/>
            <a:ext cx="1129095" cy="644512"/>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4673406" y="719558"/>
            <a:ext cx="529274" cy="473887"/>
          </a:xfrm>
          <a:prstGeom prst="rect">
            <a:avLst/>
          </a:prstGeom>
        </p:spPr>
      </p:pic>
    </p:spTree>
    <p:extLst>
      <p:ext uri="{BB962C8B-B14F-4D97-AF65-F5344CB8AC3E}">
        <p14:creationId xmlns:p14="http://schemas.microsoft.com/office/powerpoint/2010/main" val="3399336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4601" y="576911"/>
            <a:ext cx="7231530" cy="5722901"/>
          </a:xfrm>
          <a:prstGeom prst="rect">
            <a:avLst/>
          </a:prstGeom>
        </p:spPr>
      </p:pic>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125" y="2358271"/>
            <a:ext cx="3219303" cy="3138426"/>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17235612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839D3-8471-4E02-B27D-EAFA2DB14FA4}"/>
              </a:ext>
            </a:extLst>
          </p:cNvPr>
          <p:cNvSpPr>
            <a:spLocks noGrp="1"/>
          </p:cNvSpPr>
          <p:nvPr>
            <p:ph type="title"/>
          </p:nvPr>
        </p:nvSpPr>
        <p:spPr/>
        <p:txBody>
          <a:bodyPr/>
          <a:lstStyle/>
          <a:p>
            <a:r>
              <a:rPr lang="en-US" dirty="0"/>
              <a:t>Azure Event Grid</a:t>
            </a:r>
          </a:p>
        </p:txBody>
      </p:sp>
      <p:sp>
        <p:nvSpPr>
          <p:cNvPr id="4" name="Text Placeholder 3">
            <a:extLst>
              <a:ext uri="{FF2B5EF4-FFF2-40B4-BE49-F238E27FC236}">
                <a16:creationId xmlns:a16="http://schemas.microsoft.com/office/drawing/2014/main" id="{B98F806F-EEB4-425C-977A-3E770FF480B8}"/>
              </a:ext>
            </a:extLst>
          </p:cNvPr>
          <p:cNvSpPr>
            <a:spLocks noGrp="1"/>
          </p:cNvSpPr>
          <p:nvPr>
            <p:ph type="body" sz="quarter" idx="10"/>
          </p:nvPr>
        </p:nvSpPr>
        <p:spPr/>
        <p:txBody>
          <a:bodyPr/>
          <a:lstStyle/>
          <a:p>
            <a:endParaRPr lang="en-US"/>
          </a:p>
        </p:txBody>
      </p:sp>
      <p:pic>
        <p:nvPicPr>
          <p:cNvPr id="1026" name="Picture 2" descr="https://docs.microsoft.com/en-us/azure/event-grid/media/overview/event-grid-functional-model.png">
            <a:extLst>
              <a:ext uri="{FF2B5EF4-FFF2-40B4-BE49-F238E27FC236}">
                <a16:creationId xmlns:a16="http://schemas.microsoft.com/office/drawing/2014/main" id="{8A231A50-7E95-4A58-B446-F558128DDE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2217" y="1187644"/>
            <a:ext cx="9546359" cy="537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546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88" y="2058593"/>
            <a:ext cx="6625658" cy="1266359"/>
          </a:xfrm>
        </p:spPr>
        <p:txBody>
          <a:bodyPr/>
          <a:lstStyle/>
          <a:p>
            <a:r>
              <a:rPr lang="en-US" sz="6000" dirty="0"/>
              <a:t>Demo: </a:t>
            </a:r>
            <a:br>
              <a:rPr lang="en-US" sz="6000" dirty="0"/>
            </a:br>
            <a:r>
              <a:rPr lang="en-US" sz="6000" dirty="0"/>
              <a:t>Building Serverless Applications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82232" y="962549"/>
            <a:ext cx="2856549" cy="5050379"/>
          </a:xfrm>
          <a:prstGeom prst="rect">
            <a:avLst/>
          </a:prstGeom>
        </p:spPr>
      </p:pic>
    </p:spTree>
    <p:extLst>
      <p:ext uri="{BB962C8B-B14F-4D97-AF65-F5344CB8AC3E}">
        <p14:creationId xmlns:p14="http://schemas.microsoft.com/office/powerpoint/2010/main" val="42119680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338F5AE-637D-49A2-87D5-BC09B224E2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745" y="-351696"/>
            <a:ext cx="6120396" cy="2743206"/>
          </a:xfrm>
          <a:prstGeom prst="rect">
            <a:avLst/>
          </a:prstGeom>
        </p:spPr>
      </p:pic>
      <p:sp>
        <p:nvSpPr>
          <p:cNvPr id="5" name="Rectangle 4"/>
          <p:cNvSpPr/>
          <p:nvPr/>
        </p:nvSpPr>
        <p:spPr>
          <a:xfrm>
            <a:off x="356446" y="2062789"/>
            <a:ext cx="5181423" cy="4296176"/>
          </a:xfrm>
          <a:prstGeom prst="rect">
            <a:avLst/>
          </a:prstGeom>
        </p:spPr>
        <p:txBody>
          <a:bodyPr wrap="square">
            <a:spAutoFit/>
          </a:bodyPr>
          <a:lstStyle/>
          <a:p>
            <a:pPr defTabSz="912287" fontAlgn="base">
              <a:spcBef>
                <a:spcPct val="0"/>
              </a:spcBef>
              <a:spcAft>
                <a:spcPct val="0"/>
              </a:spcAft>
              <a:defRPr/>
            </a:pPr>
            <a:r>
              <a:rPr lang="en-US" sz="2800" b="1" dirty="0">
                <a:latin typeface="Segoe UI Light" panose="020B0502040204020203" pitchFamily="34" charset="0"/>
                <a:cs typeface="Arial" panose="020B0604020202020204" pitchFamily="34" charset="0"/>
              </a:rPr>
              <a:t>Joe Raio</a:t>
            </a:r>
          </a:p>
          <a:p>
            <a:pPr defTabSz="912287" fontAlgn="base">
              <a:spcBef>
                <a:spcPct val="0"/>
              </a:spcBef>
              <a:spcAft>
                <a:spcPct val="0"/>
              </a:spcAft>
              <a:defRPr/>
            </a:pPr>
            <a:r>
              <a:rPr lang="en-US" sz="2400" dirty="0">
                <a:latin typeface="Segoe UI Light" panose="020B0502040204020203" pitchFamily="34" charset="0"/>
                <a:cs typeface="Arial" panose="020B0604020202020204" pitchFamily="34" charset="0"/>
              </a:rPr>
              <a:t>Senior Technical Evangelist</a:t>
            </a:r>
          </a:p>
          <a:p>
            <a:pPr defTabSz="912287" fontAlgn="base">
              <a:spcBef>
                <a:spcPct val="0"/>
              </a:spcBef>
              <a:spcAft>
                <a:spcPct val="0"/>
              </a:spcAft>
              <a:defRPr/>
            </a:pPr>
            <a:r>
              <a:rPr lang="en-US" sz="2400" dirty="0">
                <a:latin typeface="Segoe UI Light" panose="020B0502040204020203" pitchFamily="34" charset="0"/>
                <a:cs typeface="Arial" panose="020B0604020202020204" pitchFamily="34" charset="0"/>
              </a:rPr>
              <a:t>Commercial Software Engineering</a:t>
            </a:r>
          </a:p>
          <a:p>
            <a:pPr defTabSz="912287" fontAlgn="base">
              <a:spcBef>
                <a:spcPct val="0"/>
              </a:spcBef>
              <a:spcAft>
                <a:spcPct val="0"/>
              </a:spcAft>
              <a:defRPr/>
            </a:pPr>
            <a:endParaRPr lang="en-US" sz="2800" dirty="0">
              <a:latin typeface="Segoe UI Light" panose="020B0502040204020203" pitchFamily="34" charset="0"/>
              <a:cs typeface="Arial" panose="020B0604020202020204" pitchFamily="34" charset="0"/>
            </a:endParaRPr>
          </a:p>
          <a:p>
            <a:pPr defTabSz="912287" fontAlgn="base">
              <a:spcBef>
                <a:spcPct val="0"/>
              </a:spcBef>
              <a:spcAft>
                <a:spcPct val="0"/>
              </a:spcAft>
              <a:defRPr/>
            </a:pPr>
            <a:r>
              <a:rPr lang="en-US" sz="2353" dirty="0">
                <a:solidFill>
                  <a:schemeClr val="tx2"/>
                </a:solidFill>
                <a:latin typeface="Segoe UI Light" panose="020B0502040204020203" pitchFamily="34" charset="0"/>
                <a:cs typeface="Arial" panose="020B0604020202020204" pitchFamily="34" charset="0"/>
              </a:rPr>
              <a:t>joe.raio@microsoft.com</a:t>
            </a:r>
          </a:p>
          <a:p>
            <a:pPr defTabSz="912287" fontAlgn="base">
              <a:spcBef>
                <a:spcPct val="0"/>
              </a:spcBef>
              <a:spcAft>
                <a:spcPct val="0"/>
              </a:spcAft>
              <a:defRPr/>
            </a:pPr>
            <a:r>
              <a:rPr lang="en-US" sz="2353" dirty="0">
                <a:solidFill>
                  <a:schemeClr val="tx2"/>
                </a:solidFill>
                <a:latin typeface="Segoe UI Light" panose="020B0502040204020203" pitchFamily="34" charset="0"/>
                <a:cs typeface="Arial" panose="020B0604020202020204" pitchFamily="34" charset="0"/>
              </a:rPr>
              <a:t>   @</a:t>
            </a:r>
            <a:r>
              <a:rPr lang="en-US" sz="2353" dirty="0" err="1">
                <a:solidFill>
                  <a:schemeClr val="tx2"/>
                </a:solidFill>
                <a:latin typeface="Segoe UI Light" panose="020B0502040204020203" pitchFamily="34" charset="0"/>
                <a:cs typeface="Arial" panose="020B0604020202020204" pitchFamily="34" charset="0"/>
              </a:rPr>
              <a:t>joescars</a:t>
            </a:r>
            <a:endParaRPr lang="en-US" sz="2353" dirty="0">
              <a:solidFill>
                <a:schemeClr val="tx2"/>
              </a:solidFill>
              <a:latin typeface="Segoe UI Light" panose="020B0502040204020203" pitchFamily="34" charset="0"/>
              <a:cs typeface="Arial" panose="020B0604020202020204" pitchFamily="34" charset="0"/>
            </a:endParaRPr>
          </a:p>
          <a:p>
            <a:pPr defTabSz="912287" fontAlgn="base">
              <a:spcBef>
                <a:spcPct val="0"/>
              </a:spcBef>
              <a:spcAft>
                <a:spcPct val="0"/>
              </a:spcAft>
              <a:defRPr/>
            </a:pPr>
            <a:r>
              <a:rPr lang="en-US" sz="2353" dirty="0">
                <a:solidFill>
                  <a:schemeClr val="tx2"/>
                </a:solidFill>
                <a:latin typeface="Segoe UI Light" panose="020B0502040204020203" pitchFamily="34" charset="0"/>
                <a:cs typeface="Arial" panose="020B0604020202020204" pitchFamily="34" charset="0"/>
              </a:rPr>
              <a:t>github.com/</a:t>
            </a:r>
            <a:r>
              <a:rPr lang="en-US" sz="2353" dirty="0" err="1">
                <a:solidFill>
                  <a:schemeClr val="tx2"/>
                </a:solidFill>
                <a:latin typeface="Segoe UI Light" panose="020B0502040204020203" pitchFamily="34" charset="0"/>
                <a:cs typeface="Arial" panose="020B0604020202020204" pitchFamily="34" charset="0"/>
              </a:rPr>
              <a:t>joescars</a:t>
            </a:r>
            <a:endParaRPr lang="en-US" sz="2353" dirty="0">
              <a:solidFill>
                <a:schemeClr val="tx2"/>
              </a:solidFill>
              <a:latin typeface="Segoe UI Light" panose="020B0502040204020203" pitchFamily="34" charset="0"/>
              <a:cs typeface="Arial" panose="020B0604020202020204" pitchFamily="34" charset="0"/>
            </a:endParaRPr>
          </a:p>
          <a:p>
            <a:pPr defTabSz="912287" fontAlgn="base">
              <a:spcBef>
                <a:spcPct val="0"/>
              </a:spcBef>
              <a:spcAft>
                <a:spcPct val="0"/>
              </a:spcAft>
              <a:defRPr/>
            </a:pPr>
            <a:endParaRPr lang="en-US" sz="2800" dirty="0">
              <a:latin typeface="Segoe UI Light" panose="020B0502040204020203" pitchFamily="34" charset="0"/>
              <a:cs typeface="Arial" panose="020B0604020202020204" pitchFamily="34" charset="0"/>
            </a:endParaRPr>
          </a:p>
          <a:p>
            <a:pPr defTabSz="912287" fontAlgn="base">
              <a:spcBef>
                <a:spcPct val="0"/>
              </a:spcBef>
              <a:spcAft>
                <a:spcPct val="0"/>
              </a:spcAft>
              <a:defRPr/>
            </a:pPr>
            <a:r>
              <a:rPr lang="en-US" sz="2353" dirty="0">
                <a:latin typeface="Segoe UI Light" panose="020B0502040204020203" pitchFamily="34" charset="0"/>
                <a:cs typeface="Arial" panose="020B0604020202020204" pitchFamily="34" charset="0"/>
              </a:rPr>
              <a:t>Based in Miami, FL United States. </a:t>
            </a:r>
          </a:p>
          <a:p>
            <a:pPr defTabSz="912287" fontAlgn="base">
              <a:spcBef>
                <a:spcPct val="0"/>
              </a:spcBef>
              <a:spcAft>
                <a:spcPct val="0"/>
              </a:spcAft>
              <a:defRPr/>
            </a:pPr>
            <a:r>
              <a:rPr lang="en-US" sz="2353" dirty="0">
                <a:latin typeface="Segoe UI Light" panose="020B0502040204020203" pitchFamily="34" charset="0"/>
                <a:cs typeface="Arial" panose="020B0604020202020204" pitchFamily="34" charset="0"/>
              </a:rPr>
              <a:t>Proud father. Passions are Music, Space, Aviation &amp; all things Technology</a:t>
            </a:r>
          </a:p>
        </p:txBody>
      </p:sp>
      <p:sp>
        <p:nvSpPr>
          <p:cNvPr id="27" name="Rectangle 26">
            <a:extLst>
              <a:ext uri="{FF2B5EF4-FFF2-40B4-BE49-F238E27FC236}">
                <a16:creationId xmlns:a16="http://schemas.microsoft.com/office/drawing/2014/main" id="{C6637761-E30E-485A-8733-7B6FF4418062}"/>
              </a:ext>
            </a:extLst>
          </p:cNvPr>
          <p:cNvSpPr/>
          <p:nvPr/>
        </p:nvSpPr>
        <p:spPr bwMode="auto">
          <a:xfrm>
            <a:off x="6110654" y="0"/>
            <a:ext cx="6081346" cy="6858000"/>
          </a:xfrm>
          <a:prstGeom prst="rect">
            <a:avLst/>
          </a:prstGeom>
          <a:gradFill flip="none" rotWithShape="1">
            <a:gsLst>
              <a:gs pos="0">
                <a:srgbClr val="00A4EF">
                  <a:shade val="30000"/>
                  <a:satMod val="115000"/>
                </a:srgbClr>
              </a:gs>
              <a:gs pos="50000">
                <a:srgbClr val="00A4EF">
                  <a:shade val="67500"/>
                  <a:satMod val="115000"/>
                </a:srgbClr>
              </a:gs>
              <a:gs pos="100000">
                <a:srgbClr val="00A4EF">
                  <a:shade val="100000"/>
                  <a:satMod val="115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2FE59BCD-D8EC-492E-A27C-3ABEEFFFFF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61154" y="689257"/>
            <a:ext cx="3054548" cy="20363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9" name="Picture 28">
            <a:extLst>
              <a:ext uri="{FF2B5EF4-FFF2-40B4-BE49-F238E27FC236}">
                <a16:creationId xmlns:a16="http://schemas.microsoft.com/office/drawing/2014/main" id="{200981AB-F26D-4E0F-A297-906273E4A2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021308" y="748520"/>
            <a:ext cx="2870571" cy="21529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7EB1D8F5-0022-4B6A-BBF1-015346AF9B3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6938" y="3638954"/>
            <a:ext cx="4220033" cy="28133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1" name="Freeform 5">
            <a:extLst>
              <a:ext uri="{FF2B5EF4-FFF2-40B4-BE49-F238E27FC236}">
                <a16:creationId xmlns:a16="http://schemas.microsoft.com/office/drawing/2014/main" id="{4D046B2B-B95A-4F67-84B4-34A4945C44FC}"/>
              </a:ext>
            </a:extLst>
          </p:cNvPr>
          <p:cNvSpPr>
            <a:spLocks/>
          </p:cNvSpPr>
          <p:nvPr/>
        </p:nvSpPr>
        <p:spPr bwMode="auto">
          <a:xfrm>
            <a:off x="391614" y="4244987"/>
            <a:ext cx="298187" cy="291171"/>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Semilight"/>
            </a:endParaRPr>
          </a:p>
        </p:txBody>
      </p:sp>
    </p:spTree>
    <p:extLst>
      <p:ext uri="{BB962C8B-B14F-4D97-AF65-F5344CB8AC3E}">
        <p14:creationId xmlns:p14="http://schemas.microsoft.com/office/powerpoint/2010/main" val="197117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A6FC8-9387-4DAF-8B3E-905A09B0F03D}"/>
              </a:ext>
            </a:extLst>
          </p:cNvPr>
          <p:cNvSpPr>
            <a:spLocks noGrp="1"/>
          </p:cNvSpPr>
          <p:nvPr>
            <p:ph type="title"/>
          </p:nvPr>
        </p:nvSpPr>
        <p:spPr/>
        <p:txBody>
          <a:bodyPr/>
          <a:lstStyle/>
          <a:p>
            <a:r>
              <a:rPr lang="en-US" dirty="0"/>
              <a:t>Tooling</a:t>
            </a:r>
          </a:p>
        </p:txBody>
      </p:sp>
    </p:spTree>
    <p:extLst>
      <p:ext uri="{BB962C8B-B14F-4D97-AF65-F5344CB8AC3E}">
        <p14:creationId xmlns:p14="http://schemas.microsoft.com/office/powerpoint/2010/main" val="19241304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5355184" cy="2820259"/>
          </a:xfrm>
        </p:spPr>
        <p:txBody>
          <a:bodyPr/>
          <a:lstStyle/>
          <a:p>
            <a:pPr marL="228556" indent="-228556">
              <a:spcBef>
                <a:spcPts val="1000"/>
              </a:spcBef>
            </a:pPr>
            <a:r>
              <a:rPr lang="en-US" sz="2400" dirty="0"/>
              <a:t>Code directly in the browser</a:t>
            </a:r>
          </a:p>
          <a:p>
            <a:pPr marL="228556" indent="-228556">
              <a:spcBef>
                <a:spcPts val="1000"/>
              </a:spcBef>
            </a:pPr>
            <a:r>
              <a:rPr lang="en-US" sz="2400" dirty="0"/>
              <a:t>Easily setup triggers &amp; bindings</a:t>
            </a:r>
          </a:p>
          <a:p>
            <a:pPr marL="228556" indent="-228556">
              <a:spcBef>
                <a:spcPts val="1000"/>
              </a:spcBef>
            </a:pPr>
            <a:r>
              <a:rPr lang="en-US" sz="2400" dirty="0"/>
              <a:t>Live execution log</a:t>
            </a:r>
          </a:p>
          <a:p>
            <a:pPr marL="228556" indent="-228556">
              <a:spcBef>
                <a:spcPts val="1000"/>
              </a:spcBef>
            </a:pPr>
            <a:r>
              <a:rPr lang="en-US" sz="2400" dirty="0"/>
              <a:t>Manage secure application settings</a:t>
            </a:r>
          </a:p>
          <a:p>
            <a:pPr marL="228556" indent="-228556">
              <a:spcBef>
                <a:spcPts val="1000"/>
              </a:spcBef>
            </a:pPr>
            <a:endParaRPr lang="en-US" sz="2400" dirty="0"/>
          </a:p>
          <a:p>
            <a:pPr marL="228556" indent="-228556">
              <a:spcBef>
                <a:spcPts val="1000"/>
              </a:spcBef>
            </a:pPr>
            <a:endParaRPr lang="en-US" sz="2400" dirty="0"/>
          </a:p>
        </p:txBody>
      </p:sp>
      <p:sp>
        <p:nvSpPr>
          <p:cNvPr id="3" name="Title 2"/>
          <p:cNvSpPr>
            <a:spLocks noGrp="1"/>
          </p:cNvSpPr>
          <p:nvPr>
            <p:ph type="title"/>
          </p:nvPr>
        </p:nvSpPr>
        <p:spPr/>
        <p:txBody>
          <a:bodyPr/>
          <a:lstStyle/>
          <a:p>
            <a:r>
              <a:rPr lang="en-US" dirty="0"/>
              <a:t>Azure Functions Portal</a:t>
            </a:r>
          </a:p>
        </p:txBody>
      </p:sp>
      <p:sp>
        <p:nvSpPr>
          <p:cNvPr id="7" name="Text Placeholder 1"/>
          <p:cNvSpPr txBox="1">
            <a:spLocks/>
          </p:cNvSpPr>
          <p:nvPr/>
        </p:nvSpPr>
        <p:spPr>
          <a:xfrm>
            <a:off x="5804523" y="1189176"/>
            <a:ext cx="5355184" cy="235962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556" indent="-228556">
              <a:spcBef>
                <a:spcPts val="1000"/>
              </a:spcBef>
            </a:pPr>
            <a:r>
              <a:rPr lang="en-US" sz="2400" dirty="0"/>
              <a:t>Setup continuous deployment</a:t>
            </a:r>
          </a:p>
          <a:p>
            <a:pPr marL="228556" indent="-228556">
              <a:spcBef>
                <a:spcPts val="1000"/>
              </a:spcBef>
            </a:pPr>
            <a:r>
              <a:rPr lang="en-US" sz="2400" dirty="0"/>
              <a:t>Top down view of all functions</a:t>
            </a:r>
          </a:p>
          <a:p>
            <a:pPr marL="228556" indent="-228556">
              <a:spcBef>
                <a:spcPts val="1000"/>
              </a:spcBef>
            </a:pPr>
            <a:r>
              <a:rPr lang="en-US" sz="2400" dirty="0"/>
              <a:t>Monitor function execution history</a:t>
            </a:r>
          </a:p>
          <a:p>
            <a:pPr marL="228556" indent="-228556">
              <a:spcBef>
                <a:spcPts val="1000"/>
              </a:spcBef>
            </a:pPr>
            <a:r>
              <a:rPr lang="en-US" sz="2400" dirty="0"/>
              <a:t>Application Insights</a:t>
            </a:r>
          </a:p>
          <a:p>
            <a:pPr marL="228556" indent="-228556">
              <a:spcBef>
                <a:spcPts val="1000"/>
              </a:spcBef>
            </a:pPr>
            <a:endParaRPr lang="en-US" sz="24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987" y="3285211"/>
            <a:ext cx="5459536" cy="338410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3643" y="3285210"/>
            <a:ext cx="4150520" cy="3384101"/>
          </a:xfrm>
          <a:prstGeom prst="rect">
            <a:avLst/>
          </a:prstGeom>
        </p:spPr>
      </p:pic>
    </p:spTree>
    <p:extLst>
      <p:ext uri="{BB962C8B-B14F-4D97-AF65-F5344CB8AC3E}">
        <p14:creationId xmlns:p14="http://schemas.microsoft.com/office/powerpoint/2010/main" val="11841226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pic>
        <p:nvPicPr>
          <p:cNvPr id="4" name="Picture 3" descr="A screenshot of a cell phone&#10;&#10;Description generated with very high confidence">
            <a:extLst>
              <a:ext uri="{FF2B5EF4-FFF2-40B4-BE49-F238E27FC236}">
                <a16:creationId xmlns:a16="http://schemas.microsoft.com/office/drawing/2014/main" id="{79DCE36C-918A-424E-860D-4FB766ABD9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851" y="1202824"/>
            <a:ext cx="10662617" cy="5459114"/>
          </a:xfrm>
          <a:prstGeom prst="rect">
            <a:avLst/>
          </a:prstGeom>
        </p:spPr>
      </p:pic>
    </p:spTree>
    <p:extLst>
      <p:ext uri="{BB962C8B-B14F-4D97-AF65-F5344CB8AC3E}">
        <p14:creationId xmlns:p14="http://schemas.microsoft.com/office/powerpoint/2010/main" val="362880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5355184" cy="3485057"/>
          </a:xfrm>
        </p:spPr>
        <p:txBody>
          <a:bodyPr/>
          <a:lstStyle/>
          <a:p>
            <a:pPr marL="228556" indent="-228556">
              <a:spcBef>
                <a:spcPts val="1000"/>
              </a:spcBef>
            </a:pPr>
            <a:r>
              <a:rPr lang="en-US" sz="2400" b="1" dirty="0"/>
              <a:t>Run and Debug locally</a:t>
            </a:r>
          </a:p>
          <a:p>
            <a:pPr marL="228556" indent="-228556">
              <a:spcBef>
                <a:spcPts val="1000"/>
              </a:spcBef>
            </a:pPr>
            <a:r>
              <a:rPr lang="en-US" sz="2400" b="1" dirty="0"/>
              <a:t>Not </a:t>
            </a:r>
            <a:r>
              <a:rPr lang="en-US" sz="2400" dirty="0"/>
              <a:t>an emulator or simulator!</a:t>
            </a:r>
          </a:p>
          <a:p>
            <a:pPr marL="228556" indent="-228556">
              <a:spcBef>
                <a:spcPts val="1000"/>
              </a:spcBef>
            </a:pPr>
            <a:r>
              <a:rPr lang="en-US" sz="2400" dirty="0"/>
              <a:t>Run the Functions runtime on your local machine</a:t>
            </a:r>
          </a:p>
          <a:p>
            <a:pPr marL="228556" indent="-228556">
              <a:spcBef>
                <a:spcPts val="1000"/>
              </a:spcBef>
            </a:pPr>
            <a:r>
              <a:rPr lang="en-US" sz="2400" dirty="0"/>
              <a:t>Functions invoked (triggered) based on events in Azure</a:t>
            </a:r>
          </a:p>
          <a:p>
            <a:pPr marL="228556" indent="-228556">
              <a:spcBef>
                <a:spcPts val="1000"/>
              </a:spcBef>
            </a:pPr>
            <a:endParaRPr lang="en-US" sz="2400" dirty="0"/>
          </a:p>
          <a:p>
            <a:pPr marL="228556" indent="-228556">
              <a:spcBef>
                <a:spcPts val="1000"/>
              </a:spcBef>
            </a:pPr>
            <a:endParaRPr lang="en-US" sz="2400" dirty="0"/>
          </a:p>
        </p:txBody>
      </p:sp>
      <p:sp>
        <p:nvSpPr>
          <p:cNvPr id="3" name="Title 2"/>
          <p:cNvSpPr>
            <a:spLocks noGrp="1"/>
          </p:cNvSpPr>
          <p:nvPr>
            <p:ph type="title"/>
          </p:nvPr>
        </p:nvSpPr>
        <p:spPr/>
        <p:txBody>
          <a:bodyPr/>
          <a:lstStyle/>
          <a:p>
            <a:r>
              <a:rPr lang="en-US" dirty="0"/>
              <a:t>Azure Functions Core Tools – (CLI)</a:t>
            </a:r>
          </a:p>
        </p:txBody>
      </p:sp>
      <p:sp>
        <p:nvSpPr>
          <p:cNvPr id="7" name="Text Placeholder 1"/>
          <p:cNvSpPr txBox="1">
            <a:spLocks/>
          </p:cNvSpPr>
          <p:nvPr/>
        </p:nvSpPr>
        <p:spPr>
          <a:xfrm>
            <a:off x="5804523" y="1189176"/>
            <a:ext cx="5355184" cy="243553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556" indent="-228556">
              <a:spcBef>
                <a:spcPts val="1000"/>
              </a:spcBef>
            </a:pPr>
            <a:r>
              <a:rPr lang="en-US" sz="2400" dirty="0"/>
              <a:t>Install via NPM Package: </a:t>
            </a:r>
            <a:br>
              <a:rPr lang="en-US" sz="2400" dirty="0"/>
            </a:br>
            <a:r>
              <a:rPr lang="en-US" sz="2400" dirty="0">
                <a:hlinkClick r:id="rId3"/>
              </a:rPr>
              <a:t>https://www.npmjs.com/package/azure-functions-core-tools</a:t>
            </a:r>
            <a:endParaRPr lang="en-US" sz="2400" b="1" dirty="0"/>
          </a:p>
          <a:p>
            <a:pPr marL="228556" indent="-228556">
              <a:spcBef>
                <a:spcPts val="1000"/>
              </a:spcBef>
            </a:pPr>
            <a:r>
              <a:rPr lang="en-US" sz="2400" dirty="0"/>
              <a:t>Create/ Developer/ Manage Azure Functions</a:t>
            </a:r>
          </a:p>
          <a:p>
            <a:pPr marL="228556" indent="-228556">
              <a:spcBef>
                <a:spcPts val="1000"/>
              </a:spcBef>
            </a:pPr>
            <a:endParaRPr lang="en-US" sz="2400" dirty="0"/>
          </a:p>
        </p:txBody>
      </p:sp>
      <p:pic>
        <p:nvPicPr>
          <p:cNvPr id="4" name="Picture 3"/>
          <p:cNvPicPr>
            <a:picLocks noChangeAspect="1"/>
          </p:cNvPicPr>
          <p:nvPr/>
        </p:nvPicPr>
        <p:blipFill>
          <a:blip r:embed="rId4"/>
          <a:stretch>
            <a:fillRect/>
          </a:stretch>
        </p:blipFill>
        <p:spPr>
          <a:xfrm>
            <a:off x="143413" y="3772360"/>
            <a:ext cx="5446503" cy="2975113"/>
          </a:xfrm>
          <a:prstGeom prst="rect">
            <a:avLst/>
          </a:prstGeom>
        </p:spPr>
      </p:pic>
      <p:pic>
        <p:nvPicPr>
          <p:cNvPr id="8" name="Picture 7"/>
          <p:cNvPicPr>
            <a:picLocks noChangeAspect="1"/>
          </p:cNvPicPr>
          <p:nvPr/>
        </p:nvPicPr>
        <p:blipFill>
          <a:blip r:embed="rId5"/>
          <a:stretch>
            <a:fillRect/>
          </a:stretch>
        </p:blipFill>
        <p:spPr>
          <a:xfrm>
            <a:off x="5776129" y="3772359"/>
            <a:ext cx="6272053" cy="2975113"/>
          </a:xfrm>
          <a:prstGeom prst="rect">
            <a:avLst/>
          </a:prstGeom>
        </p:spPr>
      </p:pic>
    </p:spTree>
    <p:extLst>
      <p:ext uri="{BB962C8B-B14F-4D97-AF65-F5344CB8AC3E}">
        <p14:creationId xmlns:p14="http://schemas.microsoft.com/office/powerpoint/2010/main" val="315838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6"/>
            <a:ext cx="5355184" cy="2359620"/>
          </a:xfrm>
        </p:spPr>
        <p:txBody>
          <a:bodyPr/>
          <a:lstStyle/>
          <a:p>
            <a:pPr marL="228556" indent="-228556">
              <a:spcBef>
                <a:spcPts val="1000"/>
              </a:spcBef>
            </a:pPr>
            <a:r>
              <a:rPr lang="en-US" sz="2400" dirty="0"/>
              <a:t>Full IntelliSense Experience</a:t>
            </a:r>
          </a:p>
          <a:p>
            <a:pPr marL="228556" indent="-228556">
              <a:spcBef>
                <a:spcPts val="1000"/>
              </a:spcBef>
            </a:pPr>
            <a:r>
              <a:rPr lang="en-US" sz="2400" dirty="0"/>
              <a:t>F5 Debugging</a:t>
            </a:r>
          </a:p>
          <a:p>
            <a:pPr marL="228556" indent="-228556">
              <a:spcBef>
                <a:spcPts val="1000"/>
              </a:spcBef>
            </a:pPr>
            <a:r>
              <a:rPr lang="en-US" sz="2400" dirty="0"/>
              <a:t>Develop in C# vs C# Script</a:t>
            </a:r>
          </a:p>
          <a:p>
            <a:pPr marL="228556" indent="-228556">
              <a:spcBef>
                <a:spcPts val="1000"/>
              </a:spcBef>
            </a:pPr>
            <a:r>
              <a:rPr lang="en-US" sz="2400" dirty="0"/>
              <a:t>Right-click deploy to Azure</a:t>
            </a:r>
          </a:p>
          <a:p>
            <a:pPr marL="228556" indent="-228556">
              <a:spcBef>
                <a:spcPts val="1000"/>
              </a:spcBef>
            </a:pPr>
            <a:endParaRPr lang="en-US" sz="2400" dirty="0"/>
          </a:p>
        </p:txBody>
      </p:sp>
      <p:sp>
        <p:nvSpPr>
          <p:cNvPr id="3" name="Title 2"/>
          <p:cNvSpPr>
            <a:spLocks noGrp="1"/>
          </p:cNvSpPr>
          <p:nvPr>
            <p:ph type="title"/>
          </p:nvPr>
        </p:nvSpPr>
        <p:spPr/>
        <p:txBody>
          <a:bodyPr/>
          <a:lstStyle/>
          <a:p>
            <a:r>
              <a:rPr lang="en-US" dirty="0"/>
              <a:t>Visual Studio 2017</a:t>
            </a:r>
          </a:p>
        </p:txBody>
      </p:sp>
      <p:sp>
        <p:nvSpPr>
          <p:cNvPr id="7" name="Text Placeholder 1"/>
          <p:cNvSpPr txBox="1">
            <a:spLocks/>
          </p:cNvSpPr>
          <p:nvPr/>
        </p:nvSpPr>
        <p:spPr>
          <a:xfrm>
            <a:off x="5804523" y="1189176"/>
            <a:ext cx="5355184" cy="223138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556" indent="-228556">
              <a:spcBef>
                <a:spcPts val="1000"/>
              </a:spcBef>
            </a:pPr>
            <a:r>
              <a:rPr lang="en-US" sz="2400" dirty="0"/>
              <a:t>Included in VS2017 15.3</a:t>
            </a:r>
          </a:p>
          <a:p>
            <a:pPr marL="228556" indent="-228556">
              <a:spcBef>
                <a:spcPts val="1000"/>
              </a:spcBef>
            </a:pPr>
            <a:r>
              <a:rPr lang="en-US" sz="2400" dirty="0">
                <a:hlinkClick r:id="rId3"/>
              </a:rPr>
              <a:t>https://aka.ms/2017functiontools</a:t>
            </a:r>
            <a:endParaRPr lang="en-US" sz="2400" dirty="0"/>
          </a:p>
          <a:p>
            <a:pPr marL="228556" indent="-228556">
              <a:spcBef>
                <a:spcPts val="1000"/>
              </a:spcBef>
            </a:pPr>
            <a:r>
              <a:rPr lang="en-US" sz="2400" dirty="0"/>
              <a:t>Pre-Compile functions for better cold start performance</a:t>
            </a:r>
          </a:p>
          <a:p>
            <a:pPr marL="228556" indent="-228556">
              <a:spcBef>
                <a:spcPts val="1000"/>
              </a:spcBef>
            </a:pPr>
            <a:endParaRPr lang="en-US" sz="2400"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1222" y="3149558"/>
            <a:ext cx="5806583" cy="3614098"/>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450" y="3149558"/>
            <a:ext cx="5806583" cy="3614098"/>
          </a:xfrm>
          <a:prstGeom prst="rect">
            <a:avLst/>
          </a:prstGeom>
        </p:spPr>
      </p:pic>
    </p:spTree>
    <p:extLst>
      <p:ext uri="{BB962C8B-B14F-4D97-AF65-F5344CB8AC3E}">
        <p14:creationId xmlns:p14="http://schemas.microsoft.com/office/powerpoint/2010/main" val="357664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Tooling</a:t>
            </a:r>
          </a:p>
        </p:txBody>
      </p:sp>
      <p:pic>
        <p:nvPicPr>
          <p:cNvPr id="4" name="Picture 3"/>
          <p:cNvPicPr>
            <a:picLocks noChangeAspect="1"/>
          </p:cNvPicPr>
          <p:nvPr/>
        </p:nvPicPr>
        <p:blipFill>
          <a:blip r:embed="rId3"/>
          <a:stretch>
            <a:fillRect/>
          </a:stretch>
        </p:blipFill>
        <p:spPr>
          <a:xfrm>
            <a:off x="382454" y="1189494"/>
            <a:ext cx="11429414" cy="5397967"/>
          </a:xfrm>
          <a:prstGeom prst="rect">
            <a:avLst/>
          </a:prstGeom>
        </p:spPr>
      </p:pic>
      <p:sp>
        <p:nvSpPr>
          <p:cNvPr id="5" name="Rectangle 4"/>
          <p:cNvSpPr/>
          <p:nvPr/>
        </p:nvSpPr>
        <p:spPr bwMode="auto">
          <a:xfrm>
            <a:off x="2211493" y="2648641"/>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7755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A6FC8-9387-4DAF-8B3E-905A09B0F03D}"/>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910914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54510A-59DA-48D5-B80E-811E9C5EEEAB}"/>
              </a:ext>
            </a:extLst>
          </p:cNvPr>
          <p:cNvSpPr>
            <a:spLocks noGrp="1"/>
          </p:cNvSpPr>
          <p:nvPr>
            <p:ph type="body" sz="quarter" idx="10"/>
          </p:nvPr>
        </p:nvSpPr>
        <p:spPr>
          <a:xfrm>
            <a:off x="269239" y="1189177"/>
            <a:ext cx="11653523" cy="4257897"/>
          </a:xfrm>
        </p:spPr>
        <p:txBody>
          <a:bodyPr/>
          <a:lstStyle/>
          <a:p>
            <a:r>
              <a:rPr lang="en-US" dirty="0"/>
              <a:t>Event Grid - </a:t>
            </a:r>
            <a:r>
              <a:rPr lang="en-US" dirty="0">
                <a:hlinkClick r:id="rId3"/>
              </a:rPr>
              <a:t>https://aka.ms/azureeventgrid</a:t>
            </a:r>
            <a:endParaRPr lang="en-US" dirty="0"/>
          </a:p>
          <a:p>
            <a:r>
              <a:rPr lang="en-US" dirty="0"/>
              <a:t>Durable Functions - </a:t>
            </a:r>
            <a:r>
              <a:rPr lang="en-US" dirty="0">
                <a:hlinkClick r:id="rId4"/>
              </a:rPr>
              <a:t>https://aka.ms/durablefunctions</a:t>
            </a:r>
            <a:endParaRPr lang="en-US" dirty="0"/>
          </a:p>
          <a:p>
            <a:r>
              <a:rPr lang="en-US" dirty="0"/>
              <a:t>API Versioning</a:t>
            </a:r>
          </a:p>
          <a:p>
            <a:r>
              <a:rPr lang="en-US" dirty="0"/>
              <a:t>.NET Core and Java Support</a:t>
            </a:r>
          </a:p>
          <a:p>
            <a:r>
              <a:rPr lang="en-US" dirty="0"/>
              <a:t>CLI Tools for MAC</a:t>
            </a:r>
          </a:p>
          <a:p>
            <a:r>
              <a:rPr lang="en-US" dirty="0"/>
              <a:t>Proxies</a:t>
            </a:r>
          </a:p>
          <a:p>
            <a:endParaRPr lang="en-US" dirty="0"/>
          </a:p>
        </p:txBody>
      </p:sp>
      <p:sp>
        <p:nvSpPr>
          <p:cNvPr id="3" name="Title 2">
            <a:extLst>
              <a:ext uri="{FF2B5EF4-FFF2-40B4-BE49-F238E27FC236}">
                <a16:creationId xmlns:a16="http://schemas.microsoft.com/office/drawing/2014/main" id="{39138283-F1B1-4E41-A506-A1835C1DC87D}"/>
              </a:ext>
            </a:extLst>
          </p:cNvPr>
          <p:cNvSpPr>
            <a:spLocks noGrp="1"/>
          </p:cNvSpPr>
          <p:nvPr>
            <p:ph type="title"/>
          </p:nvPr>
        </p:nvSpPr>
        <p:spPr/>
        <p:txBody>
          <a:bodyPr/>
          <a:lstStyle/>
          <a:p>
            <a:r>
              <a:rPr lang="en-US" dirty="0"/>
              <a:t>Roadmap &amp; Preview Features</a:t>
            </a:r>
          </a:p>
        </p:txBody>
      </p:sp>
    </p:spTree>
    <p:extLst>
      <p:ext uri="{BB962C8B-B14F-4D97-AF65-F5344CB8AC3E}">
        <p14:creationId xmlns:p14="http://schemas.microsoft.com/office/powerpoint/2010/main" val="34845222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A6FC8-9387-4DAF-8B3E-905A09B0F03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9193286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201" y="2422585"/>
            <a:ext cx="5613918"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Consumption and provisioned options</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Local development and advanced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DevOps with detailed monitoring</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Bindings to first and third-party services</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Open source runtime</a:t>
            </a:r>
          </a:p>
        </p:txBody>
      </p:sp>
      <p:sp>
        <p:nvSpPr>
          <p:cNvPr id="15" name="Rectangle 14"/>
          <p:cNvSpPr/>
          <p:nvPr/>
        </p:nvSpPr>
        <p:spPr bwMode="auto">
          <a:xfrm>
            <a:off x="6120882" y="2422585"/>
            <a:ext cx="5624987"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Rich portal visual designer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and Visual Studio integration</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Switch statements and loops</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120+ connectors to SaaS and PaaS,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with custom connector support</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ARM template-based for easy reuse </a:t>
            </a: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endParaRPr>
          </a:p>
        </p:txBody>
      </p:sp>
      <p:sp>
        <p:nvSpPr>
          <p:cNvPr id="37" name="Rectangle 36"/>
          <p:cNvSpPr/>
          <p:nvPr/>
        </p:nvSpPr>
        <p:spPr bwMode="auto">
          <a:xfrm>
            <a:off x="0" y="0"/>
            <a:ext cx="12192000" cy="2189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718CF0C-B615-4A95-AEB4-F9CC65D0ACB3}"/>
              </a:ext>
            </a:extLst>
          </p:cNvPr>
          <p:cNvSpPr>
            <a:spLocks noGrp="1"/>
          </p:cNvSpPr>
          <p:nvPr>
            <p:ph type="title"/>
          </p:nvPr>
        </p:nvSpPr>
        <p:spPr/>
        <p:txBody>
          <a:bodyPr/>
          <a:lstStyle/>
          <a:p>
            <a:r>
              <a:rPr lang="en-US"/>
              <a:t>Build apps faster</a:t>
            </a:r>
          </a:p>
        </p:txBody>
      </p:sp>
      <p:grpSp>
        <p:nvGrpSpPr>
          <p:cNvPr id="35" name="Group 34"/>
          <p:cNvGrpSpPr/>
          <p:nvPr/>
        </p:nvGrpSpPr>
        <p:grpSpPr>
          <a:xfrm>
            <a:off x="457201" y="1828741"/>
            <a:ext cx="5613918" cy="593844"/>
            <a:chOff x="457201" y="1828741"/>
            <a:chExt cx="5613918" cy="593844"/>
          </a:xfrm>
        </p:grpSpPr>
        <p:sp>
          <p:nvSpPr>
            <p:cNvPr id="11" name="Rectangle 10"/>
            <p:cNvSpPr/>
            <p:nvPr/>
          </p:nvSpPr>
          <p:spPr bwMode="auto">
            <a:xfrm>
              <a:off x="457201" y="1828741"/>
              <a:ext cx="5613918"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grpSp>
          <p:nvGrpSpPr>
            <p:cNvPr id="16" name="Group 15"/>
            <p:cNvGrpSpPr/>
            <p:nvPr/>
          </p:nvGrpSpPr>
          <p:grpSpPr>
            <a:xfrm>
              <a:off x="629391" y="1922136"/>
              <a:ext cx="609622" cy="407055"/>
              <a:chOff x="6795675" y="2984792"/>
              <a:chExt cx="651897" cy="435283"/>
            </a:xfrm>
            <a:solidFill>
              <a:schemeClr val="bg1"/>
            </a:solidFill>
          </p:grpSpPr>
          <p:sp>
            <p:nvSpPr>
              <p:cNvPr id="1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8" name="Group 17"/>
              <p:cNvGrpSpPr/>
              <p:nvPr/>
            </p:nvGrpSpPr>
            <p:grpSpPr>
              <a:xfrm>
                <a:off x="6795675" y="3059346"/>
                <a:ext cx="141873" cy="271583"/>
                <a:chOff x="3016688" y="2176623"/>
                <a:chExt cx="166688" cy="319087"/>
              </a:xfrm>
              <a:grpFill/>
            </p:grpSpPr>
            <p:cxnSp>
              <p:nvCxnSpPr>
                <p:cNvPr id="22" name="Straight Connector 21"/>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flipH="1">
                <a:off x="7305699" y="3059346"/>
                <a:ext cx="141873" cy="271583"/>
                <a:chOff x="3016688" y="2176623"/>
                <a:chExt cx="166688" cy="319087"/>
              </a:xfrm>
              <a:grpFill/>
            </p:grpSpPr>
            <p:cxnSp>
              <p:nvCxnSpPr>
                <p:cNvPr id="20" name="Straight Connector 19"/>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p:cNvGrpSpPr/>
          <p:nvPr/>
        </p:nvGrpSpPr>
        <p:grpSpPr>
          <a:xfrm>
            <a:off x="6120882" y="1828741"/>
            <a:ext cx="5624987" cy="593844"/>
            <a:chOff x="6120882" y="1828741"/>
            <a:chExt cx="5624987" cy="593844"/>
          </a:xfrm>
        </p:grpSpPr>
        <p:sp>
          <p:nvSpPr>
            <p:cNvPr id="14" name="Rectangle 13"/>
            <p:cNvSpPr/>
            <p:nvPr/>
          </p:nvSpPr>
          <p:spPr bwMode="auto">
            <a:xfrm>
              <a:off x="6120882" y="1828741"/>
              <a:ext cx="5624987"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grpSp>
          <p:nvGrpSpPr>
            <p:cNvPr id="24" name="Group 23"/>
            <p:cNvGrpSpPr/>
            <p:nvPr/>
          </p:nvGrpSpPr>
          <p:grpSpPr>
            <a:xfrm>
              <a:off x="6254378" y="1962229"/>
              <a:ext cx="609622" cy="333838"/>
              <a:chOff x="7712710" y="2866532"/>
              <a:chExt cx="900970" cy="493385"/>
            </a:xfrm>
          </p:grpSpPr>
          <p:sp>
            <p:nvSpPr>
              <p:cNvPr id="25" name="Rectangle 24"/>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Left Brace 27"/>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Left Brace 28"/>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Left Brace 29"/>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34001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35"/>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1"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ppt_x"/>
                                          </p:val>
                                        </p:tav>
                                        <p:tav tm="100000">
                                          <p:val>
                                            <p:strVal val="#ppt_x"/>
                                          </p:val>
                                        </p:tav>
                                      </p:tavLst>
                                    </p:anim>
                                    <p:anim calcmode="lin" valueType="num">
                                      <p:cBhvr additive="base">
                                        <p:cTn id="14" dur="75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0"/>
                                  </p:stCondLst>
                                  <p:childTnLst>
                                    <p:animMotion origin="layout" path="M 2.25428E-6 0.04607 L 2.25428E-6 2.41943E-6 " pathEditMode="relative" rAng="0" ptsTypes="AA">
                                      <p:cBhvr>
                                        <p:cTn id="19" dur="1000" fill="hold"/>
                                        <p:tgtEl>
                                          <p:spTgt spid="36"/>
                                        </p:tgtEl>
                                        <p:attrNameLst>
                                          <p:attrName>ppt_x</p:attrName>
                                          <p:attrName>ppt_y</p:attrName>
                                        </p:attrNameLst>
                                      </p:cBhvr>
                                      <p:rCtr x="0" y="-2315"/>
                                    </p:animMotion>
                                  </p:childTnLst>
                                </p:cTn>
                              </p:par>
                            </p:childTnLst>
                          </p:cTn>
                        </p:par>
                        <p:par>
                          <p:cTn id="20" fill="hold">
                            <p:stCondLst>
                              <p:cond delay="2000"/>
                            </p:stCondLst>
                            <p:childTnLst>
                              <p:par>
                                <p:cTn id="21" presetID="2" presetClass="entr" presetSubtype="1"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pSp>
        <p:nvGrpSpPr>
          <p:cNvPr id="4" name="Group 3"/>
          <p:cNvGrpSpPr/>
          <p:nvPr/>
        </p:nvGrpSpPr>
        <p:grpSpPr>
          <a:xfrm>
            <a:off x="6544214" y="487"/>
            <a:ext cx="5647787" cy="6857027"/>
            <a:chOff x="6675438" y="0"/>
            <a:chExt cx="5761037" cy="6994525"/>
          </a:xfrm>
        </p:grpSpPr>
        <p:sp>
          <p:nvSpPr>
            <p:cNvPr id="12" name="Rectangle 11"/>
            <p:cNvSpPr/>
            <p:nvPr/>
          </p:nvSpPr>
          <p:spPr bwMode="auto">
            <a:xfrm>
              <a:off x="6675438" y="0"/>
              <a:ext cx="57610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a:grpSpLocks noChangeAspect="1"/>
            </p:cNvGrpSpPr>
            <p:nvPr/>
          </p:nvGrpSpPr>
          <p:grpSpPr bwMode="auto">
            <a:xfrm>
              <a:off x="7404894" y="1808956"/>
              <a:ext cx="4302125" cy="3376613"/>
              <a:chOff x="533" y="-118"/>
              <a:chExt cx="2710" cy="2127"/>
            </a:xfrm>
          </p:grpSpPr>
          <p:sp>
            <p:nvSpPr>
              <p:cNvPr id="7"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0"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1"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9" name="Group 8"/>
          <p:cNvGrpSpPr/>
          <p:nvPr/>
        </p:nvGrpSpPr>
        <p:grpSpPr>
          <a:xfrm>
            <a:off x="369697" y="1561448"/>
            <a:ext cx="7252327" cy="653643"/>
            <a:chOff x="457200" y="2894185"/>
            <a:chExt cx="7397751" cy="666750"/>
          </a:xfrm>
        </p:grpSpPr>
        <p:sp>
          <p:nvSpPr>
            <p:cNvPr id="14" name="Content Placeholder 2"/>
            <p:cNvSpPr txBox="1">
              <a:spLocks/>
            </p:cNvSpPr>
            <p:nvPr/>
          </p:nvSpPr>
          <p:spPr>
            <a:xfrm>
              <a:off x="1136651" y="3010188"/>
              <a:ext cx="6718300" cy="434744"/>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None/>
                <a:defRPr/>
              </a:pPr>
              <a:r>
                <a:rPr lang="en-US" sz="2353" dirty="0">
                  <a:gradFill>
                    <a:gsLst>
                      <a:gs pos="1250">
                        <a:srgbClr val="002050"/>
                      </a:gs>
                      <a:gs pos="100000">
                        <a:srgbClr val="002050"/>
                      </a:gs>
                    </a:gsLst>
                    <a:lin ang="5400000" scaled="0"/>
                  </a:gradFill>
                  <a:latin typeface="Segoe UI Semibold" panose="020B0702040204020203" pitchFamily="34" charset="0"/>
                  <a:cs typeface="Segoe UI Semibold" panose="020B0702040204020203" pitchFamily="34" charset="0"/>
                </a:rPr>
                <a:t>Serverless @ Microsoft</a:t>
              </a:r>
            </a:p>
          </p:txBody>
        </p:sp>
        <p:sp>
          <p:nvSpPr>
            <p:cNvPr id="18" name="Oval 17"/>
            <p:cNvSpPr/>
            <p:nvPr/>
          </p:nvSpPr>
          <p:spPr bwMode="auto">
            <a:xfrm>
              <a:off x="457200" y="2894185"/>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 name="Group 11"/>
            <p:cNvGrpSpPr>
              <a:grpSpLocks noChangeAspect="1"/>
            </p:cNvGrpSpPr>
            <p:nvPr/>
          </p:nvGrpSpPr>
          <p:grpSpPr bwMode="auto">
            <a:xfrm>
              <a:off x="629469" y="3068342"/>
              <a:ext cx="322213" cy="318437"/>
              <a:chOff x="3186" y="2339"/>
              <a:chExt cx="256" cy="253"/>
            </a:xfrm>
          </p:grpSpPr>
          <p:sp>
            <p:nvSpPr>
              <p:cNvPr id="27"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21" name="Group 20"/>
          <p:cNvGrpSpPr/>
          <p:nvPr/>
        </p:nvGrpSpPr>
        <p:grpSpPr>
          <a:xfrm>
            <a:off x="369697" y="2715050"/>
            <a:ext cx="7252327" cy="653643"/>
            <a:chOff x="457200" y="3922885"/>
            <a:chExt cx="7397751" cy="666750"/>
          </a:xfrm>
        </p:grpSpPr>
        <p:sp>
          <p:nvSpPr>
            <p:cNvPr id="13" name="Content Placeholder 2"/>
            <p:cNvSpPr txBox="1">
              <a:spLocks/>
            </p:cNvSpPr>
            <p:nvPr/>
          </p:nvSpPr>
          <p:spPr>
            <a:xfrm>
              <a:off x="1136651" y="4003290"/>
              <a:ext cx="6718300" cy="505940"/>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None/>
                <a:defRPr/>
              </a:pPr>
              <a:r>
                <a:rPr lang="en-US" sz="2353" dirty="0">
                  <a:gradFill>
                    <a:gsLst>
                      <a:gs pos="1250">
                        <a:srgbClr val="002050"/>
                      </a:gs>
                      <a:gs pos="100000">
                        <a:srgbClr val="002050"/>
                      </a:gs>
                    </a:gsLst>
                    <a:lin ang="5400000" scaled="0"/>
                  </a:gradFill>
                  <a:latin typeface="Segoe UI Semibold" panose="020B0702040204020203" pitchFamily="34" charset="0"/>
                  <a:cs typeface="Segoe UI Semibold" panose="020B0702040204020203" pitchFamily="34" charset="0"/>
                </a:rPr>
                <a:t>Tooling Demos</a:t>
              </a:r>
            </a:p>
          </p:txBody>
        </p:sp>
        <p:sp>
          <p:nvSpPr>
            <p:cNvPr id="19" name="Oval 18"/>
            <p:cNvSpPr/>
            <p:nvPr/>
          </p:nvSpPr>
          <p:spPr bwMode="auto">
            <a:xfrm>
              <a:off x="457200" y="3922885"/>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11"/>
            <p:cNvGrpSpPr>
              <a:grpSpLocks noChangeAspect="1"/>
            </p:cNvGrpSpPr>
            <p:nvPr/>
          </p:nvGrpSpPr>
          <p:grpSpPr bwMode="auto">
            <a:xfrm>
              <a:off x="629469" y="4097042"/>
              <a:ext cx="322213" cy="318437"/>
              <a:chOff x="3186" y="2339"/>
              <a:chExt cx="256" cy="253"/>
            </a:xfrm>
          </p:grpSpPr>
          <p:sp>
            <p:nvSpPr>
              <p:cNvPr id="30"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1"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34" name="Group 33"/>
          <p:cNvGrpSpPr/>
          <p:nvPr/>
        </p:nvGrpSpPr>
        <p:grpSpPr>
          <a:xfrm>
            <a:off x="369697" y="5022255"/>
            <a:ext cx="7252327" cy="653643"/>
            <a:chOff x="457200" y="3922885"/>
            <a:chExt cx="7397751" cy="666750"/>
          </a:xfrm>
        </p:grpSpPr>
        <p:sp>
          <p:nvSpPr>
            <p:cNvPr id="35" name="Content Placeholder 2"/>
            <p:cNvSpPr txBox="1">
              <a:spLocks/>
            </p:cNvSpPr>
            <p:nvPr/>
          </p:nvSpPr>
          <p:spPr>
            <a:xfrm>
              <a:off x="1136651" y="4003290"/>
              <a:ext cx="6718300" cy="505940"/>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None/>
                <a:defRPr/>
              </a:pPr>
              <a:r>
                <a:rPr lang="en-US" sz="2353" dirty="0">
                  <a:gradFill>
                    <a:gsLst>
                      <a:gs pos="1250">
                        <a:srgbClr val="002050"/>
                      </a:gs>
                      <a:gs pos="100000">
                        <a:srgbClr val="002050"/>
                      </a:gs>
                    </a:gsLst>
                    <a:lin ang="5400000" scaled="0"/>
                  </a:gradFill>
                  <a:latin typeface="Segoe UI Semibold" panose="020B0702040204020203" pitchFamily="34" charset="0"/>
                  <a:cs typeface="Segoe UI Semibold" panose="020B0702040204020203" pitchFamily="34" charset="0"/>
                </a:rPr>
                <a:t>Resources</a:t>
              </a:r>
            </a:p>
          </p:txBody>
        </p:sp>
        <p:sp>
          <p:nvSpPr>
            <p:cNvPr id="39" name="Oval 38"/>
            <p:cNvSpPr/>
            <p:nvPr/>
          </p:nvSpPr>
          <p:spPr bwMode="auto">
            <a:xfrm>
              <a:off x="457200" y="3922885"/>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1"/>
            <p:cNvGrpSpPr>
              <a:grpSpLocks noChangeAspect="1"/>
            </p:cNvGrpSpPr>
            <p:nvPr/>
          </p:nvGrpSpPr>
          <p:grpSpPr bwMode="auto">
            <a:xfrm>
              <a:off x="629469" y="4097042"/>
              <a:ext cx="322213" cy="318437"/>
              <a:chOff x="3186" y="2339"/>
              <a:chExt cx="256" cy="253"/>
            </a:xfrm>
          </p:grpSpPr>
          <p:sp>
            <p:nvSpPr>
              <p:cNvPr id="41"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grpSp>
        <p:nvGrpSpPr>
          <p:cNvPr id="44" name="Group 43"/>
          <p:cNvGrpSpPr/>
          <p:nvPr/>
        </p:nvGrpSpPr>
        <p:grpSpPr>
          <a:xfrm>
            <a:off x="369697" y="3868652"/>
            <a:ext cx="7252327" cy="653643"/>
            <a:chOff x="457200" y="3922885"/>
            <a:chExt cx="7397751" cy="666750"/>
          </a:xfrm>
        </p:grpSpPr>
        <p:sp>
          <p:nvSpPr>
            <p:cNvPr id="45" name="Content Placeholder 2"/>
            <p:cNvSpPr txBox="1">
              <a:spLocks/>
            </p:cNvSpPr>
            <p:nvPr/>
          </p:nvSpPr>
          <p:spPr>
            <a:xfrm>
              <a:off x="1136651" y="4003290"/>
              <a:ext cx="6718300" cy="505940"/>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None/>
                <a:defRPr/>
              </a:pPr>
              <a:r>
                <a:rPr lang="en-US" sz="2353" dirty="0">
                  <a:gradFill>
                    <a:gsLst>
                      <a:gs pos="1250">
                        <a:srgbClr val="002050"/>
                      </a:gs>
                      <a:gs pos="100000">
                        <a:srgbClr val="002050"/>
                      </a:gs>
                    </a:gsLst>
                    <a:lin ang="5400000" scaled="0"/>
                  </a:gradFill>
                  <a:latin typeface="Segoe UI Semibold" panose="020B0702040204020203" pitchFamily="34" charset="0"/>
                  <a:cs typeface="Segoe UI Semibold" panose="020B0702040204020203" pitchFamily="34" charset="0"/>
                </a:rPr>
                <a:t>What’s Next?</a:t>
              </a:r>
            </a:p>
          </p:txBody>
        </p:sp>
        <p:sp>
          <p:nvSpPr>
            <p:cNvPr id="46" name="Oval 45"/>
            <p:cNvSpPr/>
            <p:nvPr/>
          </p:nvSpPr>
          <p:spPr bwMode="auto">
            <a:xfrm>
              <a:off x="457200" y="3922885"/>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 name="Group 11"/>
            <p:cNvGrpSpPr>
              <a:grpSpLocks noChangeAspect="1"/>
            </p:cNvGrpSpPr>
            <p:nvPr/>
          </p:nvGrpSpPr>
          <p:grpSpPr bwMode="auto">
            <a:xfrm>
              <a:off x="629469" y="4097042"/>
              <a:ext cx="322213" cy="318437"/>
              <a:chOff x="3186" y="2339"/>
              <a:chExt cx="256" cy="253"/>
            </a:xfrm>
          </p:grpSpPr>
          <p:sp>
            <p:nvSpPr>
              <p:cNvPr id="48"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grpSp>
    </p:spTree>
    <p:extLst>
      <p:ext uri="{BB962C8B-B14F-4D97-AF65-F5344CB8AC3E}">
        <p14:creationId xmlns:p14="http://schemas.microsoft.com/office/powerpoint/2010/main" val="147725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5" presetClass="path" presetSubtype="0" decel="100000" fill="hold" nodeType="withEffect">
                                  <p:stCondLst>
                                    <p:cond delay="150"/>
                                  </p:stCondLst>
                                  <p:childTnLst>
                                    <p:animMotion origin="layout" path="M -4.32474E-6 3.59964E-6 L -0.02387 3.59964E-6 " pathEditMode="relative" rAng="0" ptsTypes="AA">
                                      <p:cBhvr>
                                        <p:cTn id="13" dur="750" spd="-100000" fill="hold"/>
                                        <p:tgtEl>
                                          <p:spTgt spid="9"/>
                                        </p:tgtEl>
                                        <p:attrNameLst>
                                          <p:attrName>ppt_x</p:attrName>
                                          <p:attrName>ppt_y</p:attrName>
                                        </p:attrNameLst>
                                      </p:cBhvr>
                                      <p:rCtr x="-1200" y="0"/>
                                    </p:animMotion>
                                  </p:childTnLst>
                                </p:cTn>
                              </p:par>
                              <p:par>
                                <p:cTn id="14" presetID="10" presetClass="entr" presetSubtype="0" fill="hold" nodeType="withEffect">
                                  <p:stCondLst>
                                    <p:cond delay="3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35" presetClass="path" presetSubtype="0" decel="100000" fill="hold" nodeType="withEffect">
                                  <p:stCondLst>
                                    <p:cond delay="300"/>
                                  </p:stCondLst>
                                  <p:childTnLst>
                                    <p:animMotion origin="layout" path="M -4.32474E-6 -2.44212E-6 L -0.02387 -2.44212E-6 " pathEditMode="relative" rAng="0" ptsTypes="AA">
                                      <p:cBhvr>
                                        <p:cTn id="18" dur="750" spd="-100000" fill="hold"/>
                                        <p:tgtEl>
                                          <p:spTgt spid="21"/>
                                        </p:tgtEl>
                                        <p:attrNameLst>
                                          <p:attrName>ppt_x</p:attrName>
                                          <p:attrName>ppt_y</p:attrName>
                                        </p:attrNameLst>
                                      </p:cBhvr>
                                      <p:rCtr x="-1200" y="0"/>
                                    </p:animMotion>
                                  </p:childTnLst>
                                </p:cTn>
                              </p:par>
                              <p:par>
                                <p:cTn id="19" presetID="10" presetClass="entr" presetSubtype="0" fill="hold" nodeType="withEffect">
                                  <p:stCondLst>
                                    <p:cond delay="45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35" presetClass="path" presetSubtype="0" decel="100000" fill="hold" nodeType="withEffect">
                                  <p:stCondLst>
                                    <p:cond delay="450"/>
                                  </p:stCondLst>
                                  <p:childTnLst>
                                    <p:animMotion origin="layout" path="M -4.32474E-6 -1.52065E-6 L -0.02387 -1.52065E-6 " pathEditMode="relative" rAng="0" ptsTypes="AA">
                                      <p:cBhvr>
                                        <p:cTn id="23" dur="750" spd="-100000" fill="hold"/>
                                        <p:tgtEl>
                                          <p:spTgt spid="34"/>
                                        </p:tgtEl>
                                        <p:attrNameLst>
                                          <p:attrName>ppt_x</p:attrName>
                                          <p:attrName>ppt_y</p:attrName>
                                        </p:attrNameLst>
                                      </p:cBhvr>
                                      <p:rCtr x="-1200" y="0"/>
                                    </p:animMotion>
                                  </p:childTnLst>
                                </p:cTn>
                              </p:par>
                              <p:par>
                                <p:cTn id="24" presetID="10" presetClass="entr" presetSubtype="0" fill="hold" nodeType="withEffect">
                                  <p:stCondLst>
                                    <p:cond delay="45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35" presetClass="path" presetSubtype="0" decel="100000" fill="hold" nodeType="withEffect">
                                  <p:stCondLst>
                                    <p:cond delay="450"/>
                                  </p:stCondLst>
                                  <p:childTnLst>
                                    <p:animMotion origin="layout" path="M -4.32474E-6 -1.52065E-6 L -0.02387 -1.52065E-6 " pathEditMode="relative" rAng="0" ptsTypes="AA">
                                      <p:cBhvr>
                                        <p:cTn id="28" dur="750" spd="-100000" fill="hold"/>
                                        <p:tgtEl>
                                          <p:spTgt spid="44"/>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27006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Jump start your development</a:t>
            </a:r>
          </a:p>
        </p:txBody>
      </p:sp>
      <p:sp>
        <p:nvSpPr>
          <p:cNvPr id="2" name="Title 1"/>
          <p:cNvSpPr>
            <a:spLocks noGrp="1"/>
          </p:cNvSpPr>
          <p:nvPr>
            <p:ph type="title"/>
          </p:nvPr>
        </p:nvSpPr>
        <p:spPr/>
        <p:txBody>
          <a:bodyPr/>
          <a:lstStyle/>
          <a:p>
            <a:r>
              <a:rPr lang="en-US"/>
              <a:t>Increased developer productivity</a:t>
            </a:r>
          </a:p>
        </p:txBody>
      </p:sp>
      <p:sp>
        <p:nvSpPr>
          <p:cNvPr id="14" name="Panel 1"/>
          <p:cNvSpPr/>
          <p:nvPr/>
        </p:nvSpPr>
        <p:spPr bwMode="auto">
          <a:xfrm>
            <a:off x="27006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p:cNvCxnSpPr>
            <a:cxnSpLocks/>
          </p:cNvCxnSpPr>
          <p:nvPr/>
        </p:nvCxnSpPr>
        <p:spPr>
          <a:xfrm>
            <a:off x="27006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721957"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Pre-built templates</a:t>
            </a:r>
          </a:p>
        </p:txBody>
      </p:sp>
      <p:grpSp>
        <p:nvGrpSpPr>
          <p:cNvPr id="3" name="Group 2"/>
          <p:cNvGrpSpPr/>
          <p:nvPr/>
        </p:nvGrpSpPr>
        <p:grpSpPr>
          <a:xfrm>
            <a:off x="449014" y="2097521"/>
            <a:ext cx="247077" cy="246420"/>
            <a:chOff x="448213" y="2135719"/>
            <a:chExt cx="340828" cy="339922"/>
          </a:xfrm>
        </p:grpSpPr>
        <p:grpSp>
          <p:nvGrpSpPr>
            <p:cNvPr id="29" name="Group 25"/>
            <p:cNvGrpSpPr>
              <a:grpSpLocks noChangeAspect="1"/>
            </p:cNvGrpSpPr>
            <p:nvPr/>
          </p:nvGrpSpPr>
          <p:grpSpPr bwMode="auto">
            <a:xfrm>
              <a:off x="448213" y="2204846"/>
              <a:ext cx="270795" cy="270795"/>
              <a:chOff x="3839" y="2123"/>
              <a:chExt cx="158" cy="158"/>
            </a:xfrm>
          </p:grpSpPr>
          <p:sp>
            <p:nvSpPr>
              <p:cNvPr id="3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4" name="Group 4"/>
          <p:cNvGrpSpPr>
            <a:grpSpLocks noChangeAspect="1"/>
          </p:cNvGrpSpPr>
          <p:nvPr/>
        </p:nvGrpSpPr>
        <p:grpSpPr bwMode="auto">
          <a:xfrm>
            <a:off x="275464" y="1374274"/>
            <a:ext cx="347613" cy="349201"/>
            <a:chOff x="-406" y="891"/>
            <a:chExt cx="219" cy="220"/>
          </a:xfrm>
          <a:solidFill>
            <a:schemeClr val="accent1"/>
          </a:solidFill>
        </p:grpSpPr>
        <p:sp>
          <p:nvSpPr>
            <p:cNvPr id="36" name="Freeform 5"/>
            <p:cNvSpPr>
              <a:spLocks noEditPoints="1"/>
            </p:cNvSpPr>
            <p:nvPr/>
          </p:nvSpPr>
          <p:spPr bwMode="auto">
            <a:xfrm>
              <a:off x="-406" y="891"/>
              <a:ext cx="219" cy="220"/>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Oval 6"/>
            <p:cNvSpPr>
              <a:spLocks noChangeArrowheads="1"/>
            </p:cNvSpPr>
            <p:nvPr/>
          </p:nvSpPr>
          <p:spPr bwMode="auto">
            <a:xfrm>
              <a:off x="-304" y="977"/>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8" name="Content Placeholder 2"/>
          <p:cNvSpPr txBox="1">
            <a:spLocks/>
          </p:cNvSpPr>
          <p:nvPr/>
        </p:nvSpPr>
        <p:spPr>
          <a:xfrm>
            <a:off x="721957"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Automatic triggers</a:t>
            </a:r>
          </a:p>
        </p:txBody>
      </p:sp>
      <p:grpSp>
        <p:nvGrpSpPr>
          <p:cNvPr id="39" name="Group 38"/>
          <p:cNvGrpSpPr/>
          <p:nvPr/>
        </p:nvGrpSpPr>
        <p:grpSpPr>
          <a:xfrm>
            <a:off x="449014" y="2478467"/>
            <a:ext cx="247077" cy="246420"/>
            <a:chOff x="448213" y="2135719"/>
            <a:chExt cx="340828" cy="339922"/>
          </a:xfrm>
        </p:grpSpPr>
        <p:grpSp>
          <p:nvGrpSpPr>
            <p:cNvPr id="40" name="Group 25"/>
            <p:cNvGrpSpPr>
              <a:grpSpLocks noChangeAspect="1"/>
            </p:cNvGrpSpPr>
            <p:nvPr/>
          </p:nvGrpSpPr>
          <p:grpSpPr bwMode="auto">
            <a:xfrm>
              <a:off x="448213" y="2204846"/>
              <a:ext cx="270795" cy="270795"/>
              <a:chOff x="3839" y="2123"/>
              <a:chExt cx="158" cy="158"/>
            </a:xfrm>
          </p:grpSpPr>
          <p:sp>
            <p:nvSpPr>
              <p:cNvPr id="4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5" name="Content Placeholder 2"/>
          <p:cNvSpPr txBox="1">
            <a:spLocks/>
          </p:cNvSpPr>
          <p:nvPr/>
        </p:nvSpPr>
        <p:spPr>
          <a:xfrm>
            <a:off x="721957"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Declarative bindings</a:t>
            </a:r>
          </a:p>
        </p:txBody>
      </p:sp>
      <p:grpSp>
        <p:nvGrpSpPr>
          <p:cNvPr id="46" name="Group 45"/>
          <p:cNvGrpSpPr/>
          <p:nvPr/>
        </p:nvGrpSpPr>
        <p:grpSpPr>
          <a:xfrm>
            <a:off x="449014" y="2859413"/>
            <a:ext cx="247077" cy="246420"/>
            <a:chOff x="448213" y="2135719"/>
            <a:chExt cx="340828" cy="339922"/>
          </a:xfrm>
        </p:grpSpPr>
        <p:grpSp>
          <p:nvGrpSpPr>
            <p:cNvPr id="47" name="Group 25"/>
            <p:cNvGrpSpPr>
              <a:grpSpLocks noChangeAspect="1"/>
            </p:cNvGrpSpPr>
            <p:nvPr/>
          </p:nvGrpSpPr>
          <p:grpSpPr bwMode="auto">
            <a:xfrm>
              <a:off x="448213" y="2204846"/>
              <a:ext cx="270795" cy="270795"/>
              <a:chOff x="3839" y="2123"/>
              <a:chExt cx="158" cy="158"/>
            </a:xfrm>
          </p:grpSpPr>
          <p:sp>
            <p:nvSpPr>
              <p:cNvPr id="4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2" name="Content Placeholder 2"/>
          <p:cNvSpPr txBox="1">
            <a:spLocks/>
          </p:cNvSpPr>
          <p:nvPr/>
        </p:nvSpPr>
        <p:spPr>
          <a:xfrm>
            <a:off x="721957" y="317612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existing development skills</a:t>
            </a:r>
          </a:p>
        </p:txBody>
      </p:sp>
      <p:grpSp>
        <p:nvGrpSpPr>
          <p:cNvPr id="53" name="Group 52"/>
          <p:cNvGrpSpPr/>
          <p:nvPr/>
        </p:nvGrpSpPr>
        <p:grpSpPr>
          <a:xfrm>
            <a:off x="449014" y="3240359"/>
            <a:ext cx="247077" cy="246420"/>
            <a:chOff x="448213" y="2135719"/>
            <a:chExt cx="340828" cy="339922"/>
          </a:xfrm>
        </p:grpSpPr>
        <p:grpSp>
          <p:nvGrpSpPr>
            <p:cNvPr id="54" name="Group 25"/>
            <p:cNvGrpSpPr>
              <a:grpSpLocks noChangeAspect="1"/>
            </p:cNvGrpSpPr>
            <p:nvPr/>
          </p:nvGrpSpPr>
          <p:grpSpPr bwMode="auto">
            <a:xfrm>
              <a:off x="448213" y="2204846"/>
              <a:ext cx="270795" cy="270795"/>
              <a:chOff x="3839" y="2123"/>
              <a:chExt cx="158" cy="158"/>
            </a:xfrm>
          </p:grpSpPr>
          <p:sp>
            <p:nvSpPr>
              <p:cNvPr id="5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9" name="Rectangle 58"/>
          <p:cNvSpPr/>
          <p:nvPr/>
        </p:nvSpPr>
        <p:spPr bwMode="auto">
          <a:xfrm>
            <a:off x="270067"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Orchestrate workflows easily</a:t>
            </a:r>
          </a:p>
        </p:txBody>
      </p:sp>
      <p:sp>
        <p:nvSpPr>
          <p:cNvPr id="60" name="Panel 1"/>
          <p:cNvSpPr/>
          <p:nvPr/>
        </p:nvSpPr>
        <p:spPr bwMode="auto">
          <a:xfrm>
            <a:off x="270067"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p:cNvCxnSpPr>
            <a:cxnSpLocks/>
          </p:cNvCxnSpPr>
          <p:nvPr/>
        </p:nvCxnSpPr>
        <p:spPr>
          <a:xfrm>
            <a:off x="270068"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2"/>
          <p:cNvSpPr txBox="1">
            <a:spLocks/>
          </p:cNvSpPr>
          <p:nvPr/>
        </p:nvSpPr>
        <p:spPr>
          <a:xfrm>
            <a:off x="72195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Graphical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visua</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 designer</a:t>
            </a:r>
          </a:p>
        </p:txBody>
      </p:sp>
      <p:grpSp>
        <p:nvGrpSpPr>
          <p:cNvPr id="63" name="Group 62"/>
          <p:cNvGrpSpPr/>
          <p:nvPr/>
        </p:nvGrpSpPr>
        <p:grpSpPr>
          <a:xfrm>
            <a:off x="449014" y="4883868"/>
            <a:ext cx="247077" cy="246420"/>
            <a:chOff x="448213" y="2135719"/>
            <a:chExt cx="340828" cy="339922"/>
          </a:xfrm>
        </p:grpSpPr>
        <p:grpSp>
          <p:nvGrpSpPr>
            <p:cNvPr id="64" name="Group 25"/>
            <p:cNvGrpSpPr>
              <a:grpSpLocks noChangeAspect="1"/>
            </p:cNvGrpSpPr>
            <p:nvPr/>
          </p:nvGrpSpPr>
          <p:grpSpPr bwMode="auto">
            <a:xfrm>
              <a:off x="448213" y="2204846"/>
              <a:ext cx="270795" cy="270795"/>
              <a:chOff x="3839" y="2123"/>
              <a:chExt cx="158" cy="158"/>
            </a:xfrm>
          </p:grpSpPr>
          <p:sp>
            <p:nvSpPr>
              <p:cNvPr id="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2" name="Content Placeholder 2"/>
          <p:cNvSpPr txBox="1">
            <a:spLocks/>
          </p:cNvSpPr>
          <p:nvPr/>
        </p:nvSpPr>
        <p:spPr>
          <a:xfrm>
            <a:off x="72195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Over 100+ connectors</a:t>
            </a:r>
          </a:p>
        </p:txBody>
      </p:sp>
      <p:grpSp>
        <p:nvGrpSpPr>
          <p:cNvPr id="73" name="Group 72"/>
          <p:cNvGrpSpPr/>
          <p:nvPr/>
        </p:nvGrpSpPr>
        <p:grpSpPr>
          <a:xfrm>
            <a:off x="449014" y="5264814"/>
            <a:ext cx="247077" cy="246420"/>
            <a:chOff x="448213" y="2135719"/>
            <a:chExt cx="340828" cy="339922"/>
          </a:xfrm>
        </p:grpSpPr>
        <p:grpSp>
          <p:nvGrpSpPr>
            <p:cNvPr id="74" name="Group 25"/>
            <p:cNvGrpSpPr>
              <a:grpSpLocks noChangeAspect="1"/>
            </p:cNvGrpSpPr>
            <p:nvPr/>
          </p:nvGrpSpPr>
          <p:grpSpPr bwMode="auto">
            <a:xfrm>
              <a:off x="448213" y="2204846"/>
              <a:ext cx="270795" cy="270795"/>
              <a:chOff x="3839" y="2123"/>
              <a:chExt cx="158" cy="158"/>
            </a:xfrm>
          </p:grpSpPr>
          <p:sp>
            <p:nvSpPr>
              <p:cNvPr id="7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9" name="Content Placeholder 2"/>
          <p:cNvSpPr txBox="1">
            <a:spLocks/>
          </p:cNvSpPr>
          <p:nvPr/>
        </p:nvSpPr>
        <p:spPr>
          <a:xfrm>
            <a:off x="72195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Edit, author, visualize workflows easily</a:t>
            </a:r>
          </a:p>
        </p:txBody>
      </p:sp>
      <p:grpSp>
        <p:nvGrpSpPr>
          <p:cNvPr id="80" name="Group 79"/>
          <p:cNvGrpSpPr/>
          <p:nvPr/>
        </p:nvGrpSpPr>
        <p:grpSpPr>
          <a:xfrm>
            <a:off x="449014" y="5645761"/>
            <a:ext cx="247077" cy="246420"/>
            <a:chOff x="448213" y="2135719"/>
            <a:chExt cx="340828" cy="339922"/>
          </a:xfrm>
        </p:grpSpPr>
        <p:grpSp>
          <p:nvGrpSpPr>
            <p:cNvPr id="81" name="Group 25"/>
            <p:cNvGrpSpPr>
              <a:grpSpLocks noChangeAspect="1"/>
            </p:cNvGrpSpPr>
            <p:nvPr/>
          </p:nvGrpSpPr>
          <p:grpSpPr bwMode="auto">
            <a:xfrm>
              <a:off x="448213" y="2204846"/>
              <a:ext cx="270795" cy="270795"/>
              <a:chOff x="3839" y="2123"/>
              <a:chExt cx="158" cy="158"/>
            </a:xfrm>
          </p:grpSpPr>
          <p:sp>
            <p:nvSpPr>
              <p:cNvPr id="8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5"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2"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6" name="Content Placeholder 2"/>
          <p:cNvSpPr txBox="1">
            <a:spLocks/>
          </p:cNvSpPr>
          <p:nvPr/>
        </p:nvSpPr>
        <p:spPr>
          <a:xfrm>
            <a:off x="72195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Quickly orchestrate multiple functions</a:t>
            </a:r>
          </a:p>
        </p:txBody>
      </p:sp>
      <p:grpSp>
        <p:nvGrpSpPr>
          <p:cNvPr id="87" name="Group 86"/>
          <p:cNvGrpSpPr/>
          <p:nvPr/>
        </p:nvGrpSpPr>
        <p:grpSpPr>
          <a:xfrm>
            <a:off x="449014" y="6026707"/>
            <a:ext cx="247077" cy="246420"/>
            <a:chOff x="448213" y="2135719"/>
            <a:chExt cx="340828" cy="339922"/>
          </a:xfrm>
        </p:grpSpPr>
        <p:grpSp>
          <p:nvGrpSpPr>
            <p:cNvPr id="88" name="Group 25"/>
            <p:cNvGrpSpPr>
              <a:grpSpLocks noChangeAspect="1"/>
            </p:cNvGrpSpPr>
            <p:nvPr/>
          </p:nvGrpSpPr>
          <p:grpSpPr bwMode="auto">
            <a:xfrm>
              <a:off x="448213" y="2204846"/>
              <a:ext cx="270795" cy="270795"/>
              <a:chOff x="3839" y="2123"/>
              <a:chExt cx="158" cy="158"/>
            </a:xfrm>
          </p:grpSpPr>
          <p:sp>
            <p:nvSpPr>
              <p:cNvPr id="9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9"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6" name="Freeform 10"/>
          <p:cNvSpPr>
            <a:spLocks noEditPoints="1"/>
          </p:cNvSpPr>
          <p:nvPr/>
        </p:nvSpPr>
        <p:spPr bwMode="auto">
          <a:xfrm>
            <a:off x="288163" y="4186290"/>
            <a:ext cx="317455" cy="296661"/>
          </a:xfrm>
          <a:custGeom>
            <a:avLst/>
            <a:gdLst>
              <a:gd name="T0" fmla="*/ 112 w 117"/>
              <a:gd name="T1" fmla="*/ 4 h 109"/>
              <a:gd name="T2" fmla="*/ 96 w 117"/>
              <a:gd name="T3" fmla="*/ 4 h 109"/>
              <a:gd name="T4" fmla="*/ 23 w 117"/>
              <a:gd name="T5" fmla="*/ 77 h 109"/>
              <a:gd name="T6" fmla="*/ 8 w 117"/>
              <a:gd name="T7" fmla="*/ 93 h 109"/>
              <a:gd name="T8" fmla="*/ 4 w 117"/>
              <a:gd name="T9" fmla="*/ 97 h 109"/>
              <a:gd name="T10" fmla="*/ 0 w 117"/>
              <a:gd name="T11" fmla="*/ 97 h 109"/>
              <a:gd name="T12" fmla="*/ 0 w 117"/>
              <a:gd name="T13" fmla="*/ 101 h 109"/>
              <a:gd name="T14" fmla="*/ 8 w 117"/>
              <a:gd name="T15" fmla="*/ 109 h 109"/>
              <a:gd name="T16" fmla="*/ 24 w 117"/>
              <a:gd name="T17" fmla="*/ 109 h 109"/>
              <a:gd name="T18" fmla="*/ 40 w 117"/>
              <a:gd name="T19" fmla="*/ 94 h 109"/>
              <a:gd name="T20" fmla="*/ 112 w 117"/>
              <a:gd name="T21" fmla="*/ 21 h 109"/>
              <a:gd name="T22" fmla="*/ 112 w 117"/>
              <a:gd name="T23" fmla="*/ 4 h 109"/>
              <a:gd name="T24" fmla="*/ 44 w 117"/>
              <a:gd name="T25" fmla="*/ 79 h 109"/>
              <a:gd name="T26" fmla="*/ 38 w 117"/>
              <a:gd name="T27" fmla="*/ 85 h 109"/>
              <a:gd name="T28" fmla="*/ 32 w 117"/>
              <a:gd name="T29" fmla="*/ 79 h 109"/>
              <a:gd name="T30" fmla="*/ 38 w 117"/>
              <a:gd name="T31" fmla="*/ 73 h 109"/>
              <a:gd name="T32" fmla="*/ 44 w 117"/>
              <a:gd name="T33" fmla="*/ 79 h 109"/>
              <a:gd name="T34" fmla="*/ 24 w 117"/>
              <a:gd name="T35" fmla="*/ 101 h 109"/>
              <a:gd name="T36" fmla="*/ 13 w 117"/>
              <a:gd name="T37" fmla="*/ 101 h 109"/>
              <a:gd name="T38" fmla="*/ 16 w 117"/>
              <a:gd name="T39" fmla="*/ 93 h 109"/>
              <a:gd name="T40" fmla="*/ 24 w 117"/>
              <a:gd name="T41" fmla="*/ 85 h 109"/>
              <a:gd name="T42" fmla="*/ 32 w 117"/>
              <a:gd name="T43" fmla="*/ 93 h 109"/>
              <a:gd name="T44" fmla="*/ 24 w 117"/>
              <a:gd name="T45" fmla="*/ 101 h 109"/>
              <a:gd name="T46" fmla="*/ 107 w 117"/>
              <a:gd name="T47" fmla="*/ 16 h 109"/>
              <a:gd name="T48" fmla="*/ 50 w 117"/>
              <a:gd name="T49" fmla="*/ 73 h 109"/>
              <a:gd name="T50" fmla="*/ 44 w 117"/>
              <a:gd name="T51" fmla="*/ 67 h 109"/>
              <a:gd name="T52" fmla="*/ 101 w 117"/>
              <a:gd name="T53" fmla="*/ 10 h 109"/>
              <a:gd name="T54" fmla="*/ 107 w 117"/>
              <a:gd name="T55" fmla="*/ 10 h 109"/>
              <a:gd name="T56" fmla="*/ 107 w 117"/>
              <a:gd name="T57" fmla="*/ 1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12" y="4"/>
                </a:moveTo>
                <a:cubicBezTo>
                  <a:pt x="108" y="0"/>
                  <a:pt x="100" y="0"/>
                  <a:pt x="96" y="4"/>
                </a:cubicBezTo>
                <a:cubicBezTo>
                  <a:pt x="23" y="77"/>
                  <a:pt x="23" y="77"/>
                  <a:pt x="23" y="77"/>
                </a:cubicBezTo>
                <a:cubicBezTo>
                  <a:pt x="15" y="78"/>
                  <a:pt x="8" y="84"/>
                  <a:pt x="8" y="93"/>
                </a:cubicBezTo>
                <a:cubicBezTo>
                  <a:pt x="8" y="95"/>
                  <a:pt x="6" y="97"/>
                  <a:pt x="4" y="97"/>
                </a:cubicBezTo>
                <a:cubicBezTo>
                  <a:pt x="0" y="97"/>
                  <a:pt x="0" y="97"/>
                  <a:pt x="0" y="97"/>
                </a:cubicBezTo>
                <a:cubicBezTo>
                  <a:pt x="0" y="101"/>
                  <a:pt x="0" y="101"/>
                  <a:pt x="0" y="101"/>
                </a:cubicBezTo>
                <a:cubicBezTo>
                  <a:pt x="0" y="105"/>
                  <a:pt x="4" y="109"/>
                  <a:pt x="8" y="109"/>
                </a:cubicBezTo>
                <a:cubicBezTo>
                  <a:pt x="24" y="109"/>
                  <a:pt x="24" y="109"/>
                  <a:pt x="24" y="109"/>
                </a:cubicBezTo>
                <a:cubicBezTo>
                  <a:pt x="32" y="109"/>
                  <a:pt x="39" y="102"/>
                  <a:pt x="40" y="94"/>
                </a:cubicBezTo>
                <a:cubicBezTo>
                  <a:pt x="112" y="21"/>
                  <a:pt x="112" y="21"/>
                  <a:pt x="112" y="21"/>
                </a:cubicBezTo>
                <a:cubicBezTo>
                  <a:pt x="117" y="17"/>
                  <a:pt x="117" y="9"/>
                  <a:pt x="112" y="4"/>
                </a:cubicBezTo>
                <a:close/>
                <a:moveTo>
                  <a:pt x="44" y="79"/>
                </a:moveTo>
                <a:cubicBezTo>
                  <a:pt x="38" y="85"/>
                  <a:pt x="38" y="85"/>
                  <a:pt x="38" y="85"/>
                </a:cubicBezTo>
                <a:cubicBezTo>
                  <a:pt x="36" y="83"/>
                  <a:pt x="34" y="81"/>
                  <a:pt x="32" y="79"/>
                </a:cubicBezTo>
                <a:cubicBezTo>
                  <a:pt x="38" y="73"/>
                  <a:pt x="38" y="73"/>
                  <a:pt x="38" y="73"/>
                </a:cubicBezTo>
                <a:cubicBezTo>
                  <a:pt x="41" y="74"/>
                  <a:pt x="43" y="76"/>
                  <a:pt x="44" y="79"/>
                </a:cubicBezTo>
                <a:close/>
                <a:moveTo>
                  <a:pt x="24" y="101"/>
                </a:moveTo>
                <a:cubicBezTo>
                  <a:pt x="13" y="101"/>
                  <a:pt x="13" y="101"/>
                  <a:pt x="13" y="101"/>
                </a:cubicBezTo>
                <a:cubicBezTo>
                  <a:pt x="15" y="99"/>
                  <a:pt x="16" y="96"/>
                  <a:pt x="16" y="93"/>
                </a:cubicBezTo>
                <a:cubicBezTo>
                  <a:pt x="16" y="89"/>
                  <a:pt x="20" y="85"/>
                  <a:pt x="24" y="85"/>
                </a:cubicBezTo>
                <a:cubicBezTo>
                  <a:pt x="28" y="85"/>
                  <a:pt x="32" y="89"/>
                  <a:pt x="32" y="93"/>
                </a:cubicBezTo>
                <a:cubicBezTo>
                  <a:pt x="32" y="97"/>
                  <a:pt x="28" y="101"/>
                  <a:pt x="24" y="101"/>
                </a:cubicBezTo>
                <a:close/>
                <a:moveTo>
                  <a:pt x="107" y="16"/>
                </a:moveTo>
                <a:cubicBezTo>
                  <a:pt x="50" y="73"/>
                  <a:pt x="50" y="73"/>
                  <a:pt x="50" y="73"/>
                </a:cubicBezTo>
                <a:cubicBezTo>
                  <a:pt x="48" y="71"/>
                  <a:pt x="46" y="69"/>
                  <a:pt x="44" y="67"/>
                </a:cubicBezTo>
                <a:cubicBezTo>
                  <a:pt x="101" y="10"/>
                  <a:pt x="101" y="10"/>
                  <a:pt x="101" y="10"/>
                </a:cubicBezTo>
                <a:cubicBezTo>
                  <a:pt x="103" y="9"/>
                  <a:pt x="105" y="9"/>
                  <a:pt x="107" y="10"/>
                </a:cubicBezTo>
                <a:cubicBezTo>
                  <a:pt x="108" y="12"/>
                  <a:pt x="108" y="14"/>
                  <a:pt x="107" y="16"/>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Rectangle 96"/>
          <p:cNvSpPr/>
          <p:nvPr/>
        </p:nvSpPr>
        <p:spPr bwMode="auto">
          <a:xfrm>
            <a:off x="639422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Build rich business apps</a:t>
            </a:r>
          </a:p>
        </p:txBody>
      </p:sp>
      <p:sp>
        <p:nvSpPr>
          <p:cNvPr id="98" name="Panel 1"/>
          <p:cNvSpPr/>
          <p:nvPr/>
        </p:nvSpPr>
        <p:spPr bwMode="auto">
          <a:xfrm>
            <a:off x="639422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p:cNvCxnSpPr>
            <a:cxnSpLocks/>
          </p:cNvCxnSpPr>
          <p:nvPr/>
        </p:nvCxnSpPr>
        <p:spPr>
          <a:xfrm>
            <a:off x="639422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Content Placeholder 2"/>
          <p:cNvSpPr txBox="1">
            <a:spLocks/>
          </p:cNvSpPr>
          <p:nvPr/>
        </p:nvSpPr>
        <p:spPr>
          <a:xfrm>
            <a:off x="6846118"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PowerApps</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and CDS*</a:t>
            </a:r>
          </a:p>
        </p:txBody>
      </p:sp>
      <p:grpSp>
        <p:nvGrpSpPr>
          <p:cNvPr id="101" name="Group 100"/>
          <p:cNvGrpSpPr/>
          <p:nvPr/>
        </p:nvGrpSpPr>
        <p:grpSpPr>
          <a:xfrm>
            <a:off x="6573175" y="2097521"/>
            <a:ext cx="247077" cy="246420"/>
            <a:chOff x="448213" y="2135719"/>
            <a:chExt cx="340828" cy="339922"/>
          </a:xfrm>
        </p:grpSpPr>
        <p:grpSp>
          <p:nvGrpSpPr>
            <p:cNvPr id="102" name="Group 25"/>
            <p:cNvGrpSpPr>
              <a:grpSpLocks noChangeAspect="1"/>
            </p:cNvGrpSpPr>
            <p:nvPr/>
          </p:nvGrpSpPr>
          <p:grpSpPr bwMode="auto">
            <a:xfrm>
              <a:off x="448213" y="2204846"/>
              <a:ext cx="270795" cy="270795"/>
              <a:chOff x="3839" y="2123"/>
              <a:chExt cx="158" cy="158"/>
            </a:xfrm>
          </p:grpSpPr>
          <p:sp>
            <p:nvSpPr>
              <p:cNvPr id="10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0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0" name="Content Placeholder 2"/>
          <p:cNvSpPr txBox="1">
            <a:spLocks/>
          </p:cNvSpPr>
          <p:nvPr/>
        </p:nvSpPr>
        <p:spPr>
          <a:xfrm>
            <a:off x="6846118"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Microsoft Flow*</a:t>
            </a:r>
          </a:p>
        </p:txBody>
      </p:sp>
      <p:grpSp>
        <p:nvGrpSpPr>
          <p:cNvPr id="111" name="Group 110"/>
          <p:cNvGrpSpPr/>
          <p:nvPr/>
        </p:nvGrpSpPr>
        <p:grpSpPr>
          <a:xfrm>
            <a:off x="6573175" y="2478467"/>
            <a:ext cx="247077" cy="246420"/>
            <a:chOff x="448213" y="2135719"/>
            <a:chExt cx="340828" cy="339922"/>
          </a:xfrm>
        </p:grpSpPr>
        <p:grpSp>
          <p:nvGrpSpPr>
            <p:cNvPr id="112" name="Group 25"/>
            <p:cNvGrpSpPr>
              <a:grpSpLocks noChangeAspect="1"/>
            </p:cNvGrpSpPr>
            <p:nvPr/>
          </p:nvGrpSpPr>
          <p:grpSpPr bwMode="auto">
            <a:xfrm>
              <a:off x="448213" y="2204846"/>
              <a:ext cx="270795" cy="270795"/>
              <a:chOff x="3839" y="2123"/>
              <a:chExt cx="158" cy="158"/>
            </a:xfrm>
          </p:grpSpPr>
          <p:sp>
            <p:nvSpPr>
              <p:cNvPr id="11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7" name="Content Placeholder 2"/>
          <p:cNvSpPr txBox="1">
            <a:spLocks/>
          </p:cNvSpPr>
          <p:nvPr/>
        </p:nvSpPr>
        <p:spPr>
          <a:xfrm>
            <a:off x="6846118"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/GitHub integration</a:t>
            </a:r>
          </a:p>
        </p:txBody>
      </p:sp>
      <p:grpSp>
        <p:nvGrpSpPr>
          <p:cNvPr id="118" name="Group 117"/>
          <p:cNvGrpSpPr/>
          <p:nvPr/>
        </p:nvGrpSpPr>
        <p:grpSpPr>
          <a:xfrm>
            <a:off x="6573175" y="2859413"/>
            <a:ext cx="247077" cy="246420"/>
            <a:chOff x="448213" y="2135719"/>
            <a:chExt cx="340828" cy="339922"/>
          </a:xfrm>
        </p:grpSpPr>
        <p:grpSp>
          <p:nvGrpSpPr>
            <p:cNvPr id="119" name="Group 25"/>
            <p:cNvGrpSpPr>
              <a:grpSpLocks noChangeAspect="1"/>
            </p:cNvGrpSpPr>
            <p:nvPr/>
          </p:nvGrpSpPr>
          <p:grpSpPr bwMode="auto">
            <a:xfrm>
              <a:off x="448213" y="2204846"/>
              <a:ext cx="270795" cy="270795"/>
              <a:chOff x="3839" y="2123"/>
              <a:chExt cx="158" cy="158"/>
            </a:xfrm>
          </p:grpSpPr>
          <p:sp>
            <p:nvSpPr>
              <p:cNvPr id="12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32" name="Group 13"/>
          <p:cNvGrpSpPr>
            <a:grpSpLocks noChangeAspect="1"/>
          </p:cNvGrpSpPr>
          <p:nvPr/>
        </p:nvGrpSpPr>
        <p:grpSpPr bwMode="auto">
          <a:xfrm>
            <a:off x="6403932" y="1387765"/>
            <a:ext cx="225393" cy="347614"/>
            <a:chOff x="4034" y="874"/>
            <a:chExt cx="142" cy="219"/>
          </a:xfrm>
          <a:noFill/>
        </p:grpSpPr>
        <p:sp>
          <p:nvSpPr>
            <p:cNvPr id="134" name="Rectangle 14"/>
            <p:cNvSpPr>
              <a:spLocks noChangeArrowheads="1"/>
            </p:cNvSpPr>
            <p:nvPr/>
          </p:nvSpPr>
          <p:spPr bwMode="auto">
            <a:xfrm>
              <a:off x="4034" y="1046"/>
              <a:ext cx="55" cy="47"/>
            </a:xfrm>
            <a:prstGeom prst="rect">
              <a:avLst/>
            </a:prstGeom>
            <a:grpFill/>
            <a:ln w="23813"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5"/>
            <p:cNvSpPr>
              <a:spLocks noChangeArrowheads="1"/>
            </p:cNvSpPr>
            <p:nvPr/>
          </p:nvSpPr>
          <p:spPr bwMode="auto">
            <a:xfrm>
              <a:off x="4034" y="960"/>
              <a:ext cx="142" cy="55"/>
            </a:xfrm>
            <a:prstGeom prst="rect">
              <a:avLst/>
            </a:prstGeom>
            <a:grpFill/>
            <a:ln w="23813"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16"/>
            <p:cNvSpPr>
              <a:spLocks noChangeArrowheads="1"/>
            </p:cNvSpPr>
            <p:nvPr/>
          </p:nvSpPr>
          <p:spPr bwMode="auto">
            <a:xfrm>
              <a:off x="4034" y="874"/>
              <a:ext cx="55" cy="55"/>
            </a:xfrm>
            <a:prstGeom prst="rect">
              <a:avLst/>
            </a:prstGeom>
            <a:grpFill/>
            <a:ln w="23813"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Rectangle 17"/>
            <p:cNvSpPr>
              <a:spLocks noChangeArrowheads="1"/>
            </p:cNvSpPr>
            <p:nvPr/>
          </p:nvSpPr>
          <p:spPr bwMode="auto">
            <a:xfrm>
              <a:off x="4121" y="874"/>
              <a:ext cx="55" cy="55"/>
            </a:xfrm>
            <a:prstGeom prst="rect">
              <a:avLst/>
            </a:prstGeom>
            <a:solidFill>
              <a:schemeClr val="accent1"/>
            </a:solid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8" name="Rectangle 137"/>
          <p:cNvSpPr/>
          <p:nvPr/>
        </p:nvSpPr>
        <p:spPr bwMode="auto">
          <a:xfrm>
            <a:off x="6394226"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Rich development tools</a:t>
            </a:r>
          </a:p>
        </p:txBody>
      </p:sp>
      <p:sp>
        <p:nvSpPr>
          <p:cNvPr id="139" name="Panel 1"/>
          <p:cNvSpPr/>
          <p:nvPr/>
        </p:nvSpPr>
        <p:spPr bwMode="auto">
          <a:xfrm>
            <a:off x="6394226"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Connector 139"/>
          <p:cNvCxnSpPr>
            <a:cxnSpLocks/>
          </p:cNvCxnSpPr>
          <p:nvPr/>
        </p:nvCxnSpPr>
        <p:spPr>
          <a:xfrm>
            <a:off x="6394227"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Content Placeholder 2"/>
          <p:cNvSpPr txBox="1">
            <a:spLocks/>
          </p:cNvSpPr>
          <p:nvPr/>
        </p:nvSpPr>
        <p:spPr>
          <a:xfrm>
            <a:off x="684611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IDE support for visual studio</a:t>
            </a:r>
          </a:p>
        </p:txBody>
      </p:sp>
      <p:grpSp>
        <p:nvGrpSpPr>
          <p:cNvPr id="142" name="Group 141"/>
          <p:cNvGrpSpPr/>
          <p:nvPr/>
        </p:nvGrpSpPr>
        <p:grpSpPr>
          <a:xfrm>
            <a:off x="6573174" y="4883868"/>
            <a:ext cx="247077" cy="246420"/>
            <a:chOff x="448213" y="2135719"/>
            <a:chExt cx="340828" cy="339922"/>
          </a:xfrm>
        </p:grpSpPr>
        <p:grpSp>
          <p:nvGrpSpPr>
            <p:cNvPr id="143" name="Group 25"/>
            <p:cNvGrpSpPr>
              <a:grpSpLocks noChangeAspect="1"/>
            </p:cNvGrpSpPr>
            <p:nvPr/>
          </p:nvGrpSpPr>
          <p:grpSpPr bwMode="auto">
            <a:xfrm>
              <a:off x="448213" y="2204846"/>
              <a:ext cx="270795" cy="270795"/>
              <a:chOff x="3839" y="2123"/>
              <a:chExt cx="158" cy="158"/>
            </a:xfrm>
          </p:grpSpPr>
          <p:sp>
            <p:nvSpPr>
              <p:cNvPr id="145"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6"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7"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4"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8" name="Content Placeholder 2"/>
          <p:cNvSpPr txBox="1">
            <a:spLocks/>
          </p:cNvSpPr>
          <p:nvPr/>
        </p:nvSpPr>
        <p:spPr>
          <a:xfrm>
            <a:off x="684611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F5 and visual debugging</a:t>
            </a:r>
          </a:p>
        </p:txBody>
      </p:sp>
      <p:grpSp>
        <p:nvGrpSpPr>
          <p:cNvPr id="149" name="Group 148"/>
          <p:cNvGrpSpPr/>
          <p:nvPr/>
        </p:nvGrpSpPr>
        <p:grpSpPr>
          <a:xfrm>
            <a:off x="6573174" y="5264814"/>
            <a:ext cx="247077" cy="246420"/>
            <a:chOff x="448213" y="2135719"/>
            <a:chExt cx="340828" cy="339922"/>
          </a:xfrm>
        </p:grpSpPr>
        <p:grpSp>
          <p:nvGrpSpPr>
            <p:cNvPr id="150" name="Group 25"/>
            <p:cNvGrpSpPr>
              <a:grpSpLocks noChangeAspect="1"/>
            </p:cNvGrpSpPr>
            <p:nvPr/>
          </p:nvGrpSpPr>
          <p:grpSpPr bwMode="auto">
            <a:xfrm>
              <a:off x="448213" y="2204846"/>
              <a:ext cx="270795" cy="270795"/>
              <a:chOff x="3839" y="2123"/>
              <a:chExt cx="158" cy="158"/>
            </a:xfrm>
          </p:grpSpPr>
          <p:sp>
            <p:nvSpPr>
              <p:cNvPr id="15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5" name="Content Placeholder 2"/>
          <p:cNvSpPr txBox="1">
            <a:spLocks/>
          </p:cNvSpPr>
          <p:nvPr/>
        </p:nvSpPr>
        <p:spPr>
          <a:xfrm>
            <a:off x="684611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Verbose debugging</a:t>
            </a:r>
          </a:p>
        </p:txBody>
      </p:sp>
      <p:grpSp>
        <p:nvGrpSpPr>
          <p:cNvPr id="156" name="Group 155"/>
          <p:cNvGrpSpPr/>
          <p:nvPr/>
        </p:nvGrpSpPr>
        <p:grpSpPr>
          <a:xfrm>
            <a:off x="6573174" y="5645761"/>
            <a:ext cx="247077" cy="246420"/>
            <a:chOff x="448213" y="2135719"/>
            <a:chExt cx="340828" cy="339922"/>
          </a:xfrm>
        </p:grpSpPr>
        <p:grpSp>
          <p:nvGrpSpPr>
            <p:cNvPr id="157" name="Group 25"/>
            <p:cNvGrpSpPr>
              <a:grpSpLocks noChangeAspect="1"/>
            </p:cNvGrpSpPr>
            <p:nvPr/>
          </p:nvGrpSpPr>
          <p:grpSpPr bwMode="auto">
            <a:xfrm>
              <a:off x="448213" y="2204846"/>
              <a:ext cx="270795" cy="270795"/>
              <a:chOff x="3839" y="2123"/>
              <a:chExt cx="158" cy="158"/>
            </a:xfrm>
          </p:grpSpPr>
          <p:sp>
            <p:nvSpPr>
              <p:cNvPr id="15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2" name="Content Placeholder 2"/>
          <p:cNvSpPr txBox="1">
            <a:spLocks/>
          </p:cNvSpPr>
          <p:nvPr/>
        </p:nvSpPr>
        <p:spPr>
          <a:xfrm>
            <a:off x="684611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 SDK/runtime</a:t>
            </a:r>
          </a:p>
        </p:txBody>
      </p:sp>
      <p:grpSp>
        <p:nvGrpSpPr>
          <p:cNvPr id="163" name="Group 162"/>
          <p:cNvGrpSpPr/>
          <p:nvPr/>
        </p:nvGrpSpPr>
        <p:grpSpPr>
          <a:xfrm>
            <a:off x="6573174" y="6026707"/>
            <a:ext cx="247077" cy="246420"/>
            <a:chOff x="448213" y="2135719"/>
            <a:chExt cx="340828" cy="339922"/>
          </a:xfrm>
        </p:grpSpPr>
        <p:grpSp>
          <p:nvGrpSpPr>
            <p:cNvPr id="164" name="Group 25"/>
            <p:cNvGrpSpPr>
              <a:grpSpLocks noChangeAspect="1"/>
            </p:cNvGrpSpPr>
            <p:nvPr/>
          </p:nvGrpSpPr>
          <p:grpSpPr bwMode="auto">
            <a:xfrm>
              <a:off x="448213" y="2204846"/>
              <a:ext cx="270795" cy="270795"/>
              <a:chOff x="3839" y="2123"/>
              <a:chExt cx="158" cy="158"/>
            </a:xfrm>
          </p:grpSpPr>
          <p:sp>
            <p:nvSpPr>
              <p:cNvPr id="1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71" name="Group 20"/>
          <p:cNvGrpSpPr>
            <a:grpSpLocks noChangeAspect="1"/>
          </p:cNvGrpSpPr>
          <p:nvPr/>
        </p:nvGrpSpPr>
        <p:grpSpPr bwMode="auto">
          <a:xfrm>
            <a:off x="6391234" y="4173426"/>
            <a:ext cx="250789" cy="362681"/>
            <a:chOff x="3872" y="2629"/>
            <a:chExt cx="130" cy="188"/>
          </a:xfrm>
        </p:grpSpPr>
        <p:sp>
          <p:nvSpPr>
            <p:cNvPr id="173" name="Line 21"/>
            <p:cNvSpPr>
              <a:spLocks noChangeShapeType="1"/>
            </p:cNvSpPr>
            <p:nvPr/>
          </p:nvSpPr>
          <p:spPr bwMode="auto">
            <a:xfrm>
              <a:off x="3872" y="2728"/>
              <a:ext cx="63" cy="0"/>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22"/>
            <p:cNvSpPr>
              <a:spLocks/>
            </p:cNvSpPr>
            <p:nvPr/>
          </p:nvSpPr>
          <p:spPr bwMode="auto">
            <a:xfrm>
              <a:off x="3890" y="2629"/>
              <a:ext cx="26" cy="35"/>
            </a:xfrm>
            <a:custGeom>
              <a:avLst/>
              <a:gdLst>
                <a:gd name="T0" fmla="*/ 13 w 26"/>
                <a:gd name="T1" fmla="*/ 35 h 35"/>
                <a:gd name="T2" fmla="*/ 26 w 26"/>
                <a:gd name="T3" fmla="*/ 23 h 35"/>
                <a:gd name="T4" fmla="*/ 26 w 26"/>
                <a:gd name="T5" fmla="*/ 0 h 35"/>
                <a:gd name="T6" fmla="*/ 0 w 26"/>
                <a:gd name="T7" fmla="*/ 0 h 35"/>
                <a:gd name="T8" fmla="*/ 0 w 26"/>
                <a:gd name="T9" fmla="*/ 23 h 35"/>
                <a:gd name="T10" fmla="*/ 13 w 26"/>
                <a:gd name="T11" fmla="*/ 35 h 35"/>
              </a:gdLst>
              <a:ahLst/>
              <a:cxnLst>
                <a:cxn ang="0">
                  <a:pos x="T0" y="T1"/>
                </a:cxn>
                <a:cxn ang="0">
                  <a:pos x="T2" y="T3"/>
                </a:cxn>
                <a:cxn ang="0">
                  <a:pos x="T4" y="T5"/>
                </a:cxn>
                <a:cxn ang="0">
                  <a:pos x="T6" y="T7"/>
                </a:cxn>
                <a:cxn ang="0">
                  <a:pos x="T8" y="T9"/>
                </a:cxn>
                <a:cxn ang="0">
                  <a:pos x="T10" y="T11"/>
                </a:cxn>
              </a:cxnLst>
              <a:rect l="0" t="0" r="r" b="b"/>
              <a:pathLst>
                <a:path w="26" h="35">
                  <a:moveTo>
                    <a:pt x="13" y="35"/>
                  </a:moveTo>
                  <a:lnTo>
                    <a:pt x="26" y="23"/>
                  </a:lnTo>
                  <a:lnTo>
                    <a:pt x="26" y="0"/>
                  </a:lnTo>
                  <a:lnTo>
                    <a:pt x="0" y="0"/>
                  </a:lnTo>
                  <a:lnTo>
                    <a:pt x="0" y="23"/>
                  </a:lnTo>
                  <a:lnTo>
                    <a:pt x="13" y="35"/>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Line 23"/>
            <p:cNvSpPr>
              <a:spLocks noChangeShapeType="1"/>
            </p:cNvSpPr>
            <p:nvPr/>
          </p:nvSpPr>
          <p:spPr bwMode="auto">
            <a:xfrm>
              <a:off x="3903" y="2664"/>
              <a:ext cx="0" cy="64"/>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24"/>
            <p:cNvSpPr>
              <a:spLocks/>
            </p:cNvSpPr>
            <p:nvPr/>
          </p:nvSpPr>
          <p:spPr bwMode="auto">
            <a:xfrm>
              <a:off x="3890" y="2728"/>
              <a:ext cx="26" cy="89"/>
            </a:xfrm>
            <a:custGeom>
              <a:avLst/>
              <a:gdLst>
                <a:gd name="T0" fmla="*/ 16 w 16"/>
                <a:gd name="T1" fmla="*/ 0 h 57"/>
                <a:gd name="T2" fmla="*/ 16 w 16"/>
                <a:gd name="T3" fmla="*/ 48 h 57"/>
                <a:gd name="T4" fmla="*/ 8 w 16"/>
                <a:gd name="T5" fmla="*/ 57 h 57"/>
                <a:gd name="T6" fmla="*/ 8 w 16"/>
                <a:gd name="T7" fmla="*/ 57 h 57"/>
                <a:gd name="T8" fmla="*/ 0 w 16"/>
                <a:gd name="T9" fmla="*/ 48 h 57"/>
                <a:gd name="T10" fmla="*/ 0 w 16"/>
                <a:gd name="T11" fmla="*/ 0 h 57"/>
              </a:gdLst>
              <a:ahLst/>
              <a:cxnLst>
                <a:cxn ang="0">
                  <a:pos x="T0" y="T1"/>
                </a:cxn>
                <a:cxn ang="0">
                  <a:pos x="T2" y="T3"/>
                </a:cxn>
                <a:cxn ang="0">
                  <a:pos x="T4" y="T5"/>
                </a:cxn>
                <a:cxn ang="0">
                  <a:pos x="T6" y="T7"/>
                </a:cxn>
                <a:cxn ang="0">
                  <a:pos x="T8" y="T9"/>
                </a:cxn>
                <a:cxn ang="0">
                  <a:pos x="T10" y="T11"/>
                </a:cxn>
              </a:cxnLst>
              <a:rect l="0" t="0" r="r" b="b"/>
              <a:pathLst>
                <a:path w="16" h="57">
                  <a:moveTo>
                    <a:pt x="16" y="0"/>
                  </a:moveTo>
                  <a:cubicBezTo>
                    <a:pt x="16" y="48"/>
                    <a:pt x="16" y="48"/>
                    <a:pt x="16" y="48"/>
                  </a:cubicBezTo>
                  <a:cubicBezTo>
                    <a:pt x="16" y="53"/>
                    <a:pt x="13" y="57"/>
                    <a:pt x="8" y="57"/>
                  </a:cubicBezTo>
                  <a:cubicBezTo>
                    <a:pt x="8" y="57"/>
                    <a:pt x="8" y="57"/>
                    <a:pt x="8" y="57"/>
                  </a:cubicBezTo>
                  <a:cubicBezTo>
                    <a:pt x="3" y="57"/>
                    <a:pt x="0" y="53"/>
                    <a:pt x="0" y="48"/>
                  </a:cubicBezTo>
                  <a:cubicBezTo>
                    <a:pt x="0" y="0"/>
                    <a:pt x="0" y="0"/>
                    <a:pt x="0" y="0"/>
                  </a:cubicBezTo>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25"/>
            <p:cNvSpPr>
              <a:spLocks/>
            </p:cNvSpPr>
            <p:nvPr/>
          </p:nvSpPr>
          <p:spPr bwMode="auto">
            <a:xfrm>
              <a:off x="3942" y="2629"/>
              <a:ext cx="60" cy="188"/>
            </a:xfrm>
            <a:custGeom>
              <a:avLst/>
              <a:gdLst>
                <a:gd name="T0" fmla="*/ 27 w 38"/>
                <a:gd name="T1" fmla="*/ 112 h 121"/>
                <a:gd name="T2" fmla="*/ 19 w 38"/>
                <a:gd name="T3" fmla="*/ 121 h 121"/>
                <a:gd name="T4" fmla="*/ 19 w 38"/>
                <a:gd name="T5" fmla="*/ 121 h 121"/>
                <a:gd name="T6" fmla="*/ 11 w 38"/>
                <a:gd name="T7" fmla="*/ 112 h 121"/>
                <a:gd name="T8" fmla="*/ 11 w 38"/>
                <a:gd name="T9" fmla="*/ 37 h 121"/>
                <a:gd name="T10" fmla="*/ 0 w 38"/>
                <a:gd name="T11" fmla="*/ 19 h 121"/>
                <a:gd name="T12" fmla="*/ 19 w 38"/>
                <a:gd name="T13" fmla="*/ 0 h 121"/>
                <a:gd name="T14" fmla="*/ 38 w 38"/>
                <a:gd name="T15" fmla="*/ 19 h 121"/>
                <a:gd name="T16" fmla="*/ 27 w 38"/>
                <a:gd name="T17" fmla="*/ 37 h 121"/>
                <a:gd name="T18" fmla="*/ 27 w 38"/>
                <a:gd name="T19"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1">
                  <a:moveTo>
                    <a:pt x="27" y="112"/>
                  </a:moveTo>
                  <a:cubicBezTo>
                    <a:pt x="27" y="117"/>
                    <a:pt x="24" y="121"/>
                    <a:pt x="19" y="121"/>
                  </a:cubicBezTo>
                  <a:cubicBezTo>
                    <a:pt x="19" y="121"/>
                    <a:pt x="19" y="121"/>
                    <a:pt x="19" y="121"/>
                  </a:cubicBezTo>
                  <a:cubicBezTo>
                    <a:pt x="14" y="121"/>
                    <a:pt x="11" y="117"/>
                    <a:pt x="11" y="112"/>
                  </a:cubicBezTo>
                  <a:cubicBezTo>
                    <a:pt x="11" y="37"/>
                    <a:pt x="11" y="37"/>
                    <a:pt x="11" y="37"/>
                  </a:cubicBezTo>
                  <a:cubicBezTo>
                    <a:pt x="4" y="34"/>
                    <a:pt x="0" y="27"/>
                    <a:pt x="0" y="19"/>
                  </a:cubicBezTo>
                  <a:cubicBezTo>
                    <a:pt x="0" y="9"/>
                    <a:pt x="8" y="0"/>
                    <a:pt x="19" y="0"/>
                  </a:cubicBezTo>
                  <a:cubicBezTo>
                    <a:pt x="30" y="0"/>
                    <a:pt x="38" y="9"/>
                    <a:pt x="38" y="19"/>
                  </a:cubicBezTo>
                  <a:cubicBezTo>
                    <a:pt x="38" y="27"/>
                    <a:pt x="34" y="34"/>
                    <a:pt x="27" y="37"/>
                  </a:cubicBezTo>
                  <a:lnTo>
                    <a:pt x="27" y="112"/>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Line 26"/>
            <p:cNvSpPr>
              <a:spLocks noChangeShapeType="1"/>
            </p:cNvSpPr>
            <p:nvPr/>
          </p:nvSpPr>
          <p:spPr bwMode="auto">
            <a:xfrm>
              <a:off x="3972" y="2633"/>
              <a:ext cx="0" cy="24"/>
            </a:xfrm>
            <a:prstGeom prst="line">
              <a:avLst/>
            </a:prstGeom>
            <a:noFill/>
            <a:ln w="20638"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12128586"/>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is an Open Source project	</a:t>
            </a:r>
          </a:p>
        </p:txBody>
      </p:sp>
      <p:sp>
        <p:nvSpPr>
          <p:cNvPr id="3" name="Text Placeholder 2"/>
          <p:cNvSpPr>
            <a:spLocks noGrp="1"/>
          </p:cNvSpPr>
          <p:nvPr>
            <p:ph type="body" sz="quarter" idx="10"/>
          </p:nvPr>
        </p:nvSpPr>
        <p:spPr>
          <a:xfrm>
            <a:off x="269239" y="1189495"/>
            <a:ext cx="11653523" cy="5503489"/>
          </a:xfrm>
        </p:spPr>
        <p:txBody>
          <a:bodyPr/>
          <a:lstStyle/>
          <a:p>
            <a:endParaRPr lang="en-US" dirty="0">
              <a:hlinkClick r:id="rId2"/>
            </a:endParaRPr>
          </a:p>
          <a:p>
            <a:r>
              <a:rPr lang="en-US" dirty="0">
                <a:hlinkClick r:id="rId2"/>
              </a:rPr>
              <a:t>https://github.com/Azure/Azure-Functions</a:t>
            </a:r>
            <a:endParaRPr lang="en-US" dirty="0"/>
          </a:p>
          <a:p>
            <a:endParaRPr lang="en-US" dirty="0"/>
          </a:p>
          <a:p>
            <a:pPr marL="336145" indent="-336145">
              <a:buFont typeface="Arial" panose="020B0604020202020204" pitchFamily="34" charset="0"/>
              <a:buChar char="•"/>
            </a:pPr>
            <a:r>
              <a:rPr lang="en-US" sz="2353" dirty="0">
                <a:hlinkClick r:id="rId3"/>
              </a:rPr>
              <a:t>Azure WebJobs SDK script</a:t>
            </a:r>
            <a:r>
              <a:rPr lang="en-US" sz="2353" dirty="0"/>
              <a:t> - the Azure Functions runtime</a:t>
            </a:r>
          </a:p>
          <a:p>
            <a:pPr marL="336145" indent="-336145">
              <a:buFont typeface="Arial" panose="020B0604020202020204" pitchFamily="34" charset="0"/>
              <a:buChar char="•"/>
            </a:pPr>
            <a:r>
              <a:rPr lang="en-US" sz="2353" dirty="0">
                <a:hlinkClick r:id="rId4"/>
              </a:rPr>
              <a:t>Azure WebJobs SDK</a:t>
            </a:r>
            <a:r>
              <a:rPr lang="en-US" sz="2353" dirty="0"/>
              <a:t> - the "core" of the Azure Functions runtime and many bindings</a:t>
            </a:r>
          </a:p>
          <a:p>
            <a:pPr marL="336145" indent="-336145">
              <a:buFont typeface="Arial" panose="020B0604020202020204" pitchFamily="34" charset="0"/>
              <a:buChar char="•"/>
            </a:pPr>
            <a:r>
              <a:rPr lang="en-US" sz="2353" dirty="0">
                <a:hlinkClick r:id="rId5"/>
              </a:rPr>
              <a:t>Azure WebJobs SDK extensions</a:t>
            </a:r>
            <a:r>
              <a:rPr lang="en-US" sz="2353" dirty="0"/>
              <a:t> - the repositories of many bindings</a:t>
            </a:r>
          </a:p>
          <a:p>
            <a:pPr marL="336145" indent="-336145">
              <a:buFont typeface="Arial" panose="020B0604020202020204" pitchFamily="34" charset="0"/>
              <a:buChar char="•"/>
            </a:pPr>
            <a:r>
              <a:rPr lang="en-US" sz="2353" dirty="0">
                <a:hlinkClick r:id="rId6"/>
              </a:rPr>
              <a:t>Azure Functions CLI</a:t>
            </a:r>
            <a:r>
              <a:rPr lang="en-US" sz="2353" dirty="0"/>
              <a:t> - the command line tool for Azure Functions</a:t>
            </a:r>
          </a:p>
          <a:p>
            <a:pPr marL="336145" indent="-336145">
              <a:buFont typeface="Arial" panose="020B0604020202020204" pitchFamily="34" charset="0"/>
              <a:buChar char="•"/>
            </a:pPr>
            <a:r>
              <a:rPr lang="en-US" sz="2353" dirty="0">
                <a:hlinkClick r:id="rId7"/>
              </a:rPr>
              <a:t>Azure Functions Portal</a:t>
            </a:r>
            <a:r>
              <a:rPr lang="en-US" sz="2353" dirty="0"/>
              <a:t> - the UX for the Functions development portal</a:t>
            </a:r>
          </a:p>
          <a:p>
            <a:pPr marL="336145" indent="-336145">
              <a:buFont typeface="Arial" panose="020B0604020202020204" pitchFamily="34" charset="0"/>
              <a:buChar char="•"/>
            </a:pPr>
            <a:r>
              <a:rPr lang="en-US" sz="2353" dirty="0">
                <a:hlinkClick r:id="rId8"/>
              </a:rPr>
              <a:t>Azure Functions templates</a:t>
            </a:r>
            <a:r>
              <a:rPr lang="en-US" sz="2353" dirty="0"/>
              <a:t> - the templates which show up the Azure Functions portal</a:t>
            </a:r>
          </a:p>
          <a:p>
            <a:pPr marL="336145" indent="-336145">
              <a:buFont typeface="Arial" panose="020B0604020202020204" pitchFamily="34" charset="0"/>
              <a:buChar char="•"/>
            </a:pPr>
            <a:r>
              <a:rPr lang="en-US" sz="2353" dirty="0">
                <a:hlinkClick r:id="rId9"/>
              </a:rPr>
              <a:t>Azure Functions samples</a:t>
            </a:r>
            <a:r>
              <a:rPr lang="en-US" sz="2353" dirty="0"/>
              <a:t> - repository for some samples on how the runtime works</a:t>
            </a:r>
            <a:endParaRPr lang="en-US" dirty="0"/>
          </a:p>
          <a:p>
            <a:endParaRPr lang="en-US" dirty="0"/>
          </a:p>
        </p:txBody>
      </p:sp>
    </p:spTree>
    <p:extLst>
      <p:ext uri="{BB962C8B-B14F-4D97-AF65-F5344CB8AC3E}">
        <p14:creationId xmlns:p14="http://schemas.microsoft.com/office/powerpoint/2010/main" val="6082774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550430"/>
          </a:xfrm>
        </p:spPr>
        <p:txBody>
          <a:bodyPr/>
          <a:lstStyle/>
          <a:p>
            <a:pPr>
              <a:spcBef>
                <a:spcPts val="1764"/>
              </a:spcBef>
            </a:pPr>
            <a:r>
              <a:rPr lang="en-US" sz="3600" dirty="0">
                <a:solidFill>
                  <a:schemeClr val="tx1"/>
                </a:solidFill>
              </a:rPr>
              <a:t>Costa Farms</a:t>
            </a:r>
            <a:endParaRPr lang="en-US" sz="1800" dirty="0">
              <a:solidFill>
                <a:schemeClr val="tx1"/>
              </a:solidFill>
            </a:endParaRPr>
          </a:p>
          <a:p>
            <a:pPr lvl="1"/>
            <a:r>
              <a:rPr lang="en-US" sz="2000" dirty="0">
                <a:hlinkClick r:id="rId3"/>
              </a:rPr>
              <a:t>http://aka.ms/costafarms</a:t>
            </a:r>
            <a:endParaRPr lang="en-US" sz="2000" dirty="0"/>
          </a:p>
          <a:p>
            <a:pPr lvl="1"/>
            <a:r>
              <a:rPr lang="en-US" sz="2000" dirty="0">
                <a:hlinkClick r:id="rId4"/>
              </a:rPr>
              <a:t>https://github.com/joescars/CostaIoTSensorProject</a:t>
            </a:r>
            <a:endParaRPr lang="en-US" sz="2000" dirty="0"/>
          </a:p>
          <a:p>
            <a:r>
              <a:rPr lang="en-US" sz="3600" dirty="0">
                <a:solidFill>
                  <a:schemeClr val="tx1"/>
                </a:solidFill>
              </a:rPr>
              <a:t>Fish Angler</a:t>
            </a:r>
          </a:p>
          <a:p>
            <a:pPr lvl="1"/>
            <a:r>
              <a:rPr lang="en-US" sz="2000" dirty="0">
                <a:hlinkClick r:id="rId5"/>
              </a:rPr>
              <a:t>http://aka.ms/fishangler</a:t>
            </a:r>
            <a:endParaRPr lang="en-US" sz="2000" dirty="0"/>
          </a:p>
          <a:p>
            <a:pPr lvl="1"/>
            <a:r>
              <a:rPr lang="en-US" sz="2000" dirty="0">
                <a:hlinkClick r:id="rId6"/>
              </a:rPr>
              <a:t>https://github.com/FishAngler/AzureFunctions</a:t>
            </a:r>
            <a:endParaRPr lang="en-US" sz="2000" dirty="0"/>
          </a:p>
          <a:p>
            <a:r>
              <a:rPr lang="en-US" sz="3600" dirty="0">
                <a:solidFill>
                  <a:schemeClr val="tx1"/>
                </a:solidFill>
              </a:rPr>
              <a:t>Simple Recon</a:t>
            </a:r>
          </a:p>
          <a:p>
            <a:pPr lvl="1"/>
            <a:r>
              <a:rPr lang="en-US" sz="2000" dirty="0">
                <a:hlinkClick r:id="rId7"/>
              </a:rPr>
              <a:t>https://github.com/simpledealersuite/media2azure</a:t>
            </a:r>
            <a:endParaRPr lang="en-US" sz="2000" dirty="0"/>
          </a:p>
          <a:p>
            <a:r>
              <a:rPr lang="en-US" sz="3600" dirty="0" err="1">
                <a:solidFill>
                  <a:schemeClr val="tx1"/>
                </a:solidFill>
              </a:rPr>
              <a:t>NullspaceVR</a:t>
            </a:r>
            <a:endParaRPr lang="en-US" sz="3600" dirty="0">
              <a:solidFill>
                <a:schemeClr val="tx1"/>
              </a:solidFill>
            </a:endParaRPr>
          </a:p>
          <a:p>
            <a:pPr lvl="1"/>
            <a:r>
              <a:rPr lang="en-US" sz="2000" dirty="0">
                <a:hlinkClick r:id="rId8"/>
              </a:rPr>
              <a:t>https://github.com/DaveVoyles/NullspaceVR-web-portal/tree/master/AzureFunctions</a:t>
            </a:r>
            <a:endParaRPr lang="en-US" sz="3600" dirty="0"/>
          </a:p>
          <a:p>
            <a:r>
              <a:rPr lang="en-US" sz="3600" dirty="0">
                <a:solidFill>
                  <a:schemeClr val="tx1"/>
                </a:solidFill>
              </a:rPr>
              <a:t>Missing Children Society of Canada</a:t>
            </a:r>
          </a:p>
          <a:p>
            <a:pPr lvl="1"/>
            <a:r>
              <a:rPr lang="en-US" dirty="0">
                <a:hlinkClick r:id="rId9"/>
              </a:rPr>
              <a:t>https://github.com/Missing-Children-Society-Canada</a:t>
            </a:r>
            <a:endParaRPr lang="en-US" dirty="0"/>
          </a:p>
        </p:txBody>
      </p:sp>
      <p:sp>
        <p:nvSpPr>
          <p:cNvPr id="4" name="Title 3"/>
          <p:cNvSpPr>
            <a:spLocks noGrp="1"/>
          </p:cNvSpPr>
          <p:nvPr>
            <p:ph type="title"/>
          </p:nvPr>
        </p:nvSpPr>
        <p:spPr/>
        <p:txBody>
          <a:bodyPr/>
          <a:lstStyle/>
          <a:p>
            <a:r>
              <a:rPr lang="en-US" dirty="0"/>
              <a:t>Azure Functions in Use</a:t>
            </a:r>
          </a:p>
        </p:txBody>
      </p:sp>
    </p:spTree>
    <p:extLst>
      <p:ext uri="{BB962C8B-B14F-4D97-AF65-F5344CB8AC3E}">
        <p14:creationId xmlns:p14="http://schemas.microsoft.com/office/powerpoint/2010/main" val="12383271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241830" y="188117"/>
            <a:ext cx="7963551" cy="6481774"/>
          </a:xfrm>
        </p:spPr>
        <p:txBody>
          <a:bodyPr lIns="182880" tIns="146304" rIns="182880" bIns="146304" anchor="ctr"/>
          <a:lstStyle/>
          <a:p>
            <a:pPr marL="0" indent="0">
              <a:lnSpc>
                <a:spcPct val="100000"/>
              </a:lnSpc>
              <a:spcBef>
                <a:spcPts val="1200"/>
              </a:spcBef>
              <a:buNone/>
            </a:pPr>
            <a:r>
              <a:rPr lang="en-US" sz="3200" dirty="0"/>
              <a:t>Azure offers a comprehensive</a:t>
            </a:r>
            <a:br>
              <a:rPr lang="en-US" sz="3200" dirty="0"/>
            </a:br>
            <a:r>
              <a:rPr lang="en-US" sz="3200" dirty="0"/>
              <a:t>Serverless Application Platform</a:t>
            </a:r>
          </a:p>
          <a:p>
            <a:pPr marL="0" indent="0">
              <a:lnSpc>
                <a:spcPct val="100000"/>
              </a:lnSpc>
              <a:spcBef>
                <a:spcPts val="1200"/>
              </a:spcBef>
              <a:buNone/>
            </a:pPr>
            <a:r>
              <a:rPr lang="en-US" sz="3200" dirty="0"/>
              <a:t>Azure Functions Bindings and Local </a:t>
            </a:r>
            <a:r>
              <a:rPr lang="en-US" sz="3200" dirty="0" err="1"/>
              <a:t>DevEx</a:t>
            </a:r>
            <a:r>
              <a:rPr lang="en-US" sz="3200" dirty="0"/>
              <a:t> get you faster to market </a:t>
            </a:r>
          </a:p>
          <a:p>
            <a:pPr marL="0" indent="0">
              <a:lnSpc>
                <a:spcPct val="100000"/>
              </a:lnSpc>
              <a:spcBef>
                <a:spcPts val="1200"/>
              </a:spcBef>
              <a:buNone/>
            </a:pPr>
            <a:r>
              <a:rPr lang="en-US" sz="3200" dirty="0"/>
              <a:t>Azure Logic Apps provides orchestration and integrations with 125+ APIs</a:t>
            </a:r>
          </a:p>
          <a:p>
            <a:pPr>
              <a:lnSpc>
                <a:spcPct val="100000"/>
              </a:lnSpc>
              <a:spcBef>
                <a:spcPts val="1200"/>
              </a:spcBef>
            </a:pPr>
            <a:endParaRPr lang="en-US" sz="3200" dirty="0"/>
          </a:p>
          <a:p>
            <a:pPr marL="0" indent="0">
              <a:lnSpc>
                <a:spcPct val="100000"/>
              </a:lnSpc>
              <a:spcBef>
                <a:spcPts val="1200"/>
              </a:spcBef>
              <a:buNone/>
            </a:pPr>
            <a:r>
              <a:rPr lang="en-US" sz="3200" dirty="0"/>
              <a:t>Try Functions and Logic App </a:t>
            </a:r>
            <a:r>
              <a:rPr lang="en-US" sz="3200" dirty="0">
                <a:hlinkClick r:id="rId3"/>
              </a:rPr>
              <a:t>https://aka.ms/TryAppService</a:t>
            </a:r>
            <a:endParaRPr lang="en-US" sz="3200" dirty="0"/>
          </a:p>
          <a:p>
            <a:pPr marL="0" indent="0">
              <a:lnSpc>
                <a:spcPct val="100000"/>
              </a:lnSpc>
              <a:spcBef>
                <a:spcPts val="1200"/>
              </a:spcBef>
              <a:buNone/>
            </a:pPr>
            <a:r>
              <a:rPr lang="en-US" sz="3200" dirty="0"/>
              <a:t>Join the Azure Functions Community </a:t>
            </a:r>
            <a:r>
              <a:rPr lang="en-US" sz="3200" dirty="0">
                <a:hlinkClick r:id="rId4"/>
              </a:rPr>
              <a:t>https://aka.ms/func-github</a:t>
            </a:r>
            <a:r>
              <a:rPr lang="en-US" sz="3200" dirty="0"/>
              <a:t> </a:t>
            </a:r>
          </a:p>
        </p:txBody>
      </p:sp>
      <p:sp>
        <p:nvSpPr>
          <p:cNvPr id="4" name="Rectangle 3"/>
          <p:cNvSpPr/>
          <p:nvPr/>
        </p:nvSpPr>
        <p:spPr bwMode="auto">
          <a:xfrm>
            <a:off x="0"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8050" y="1846457"/>
            <a:ext cx="3412347" cy="3011292"/>
          </a:xfrm>
          <a:prstGeom prst="rect">
            <a:avLst/>
          </a:prstGeom>
        </p:spPr>
      </p:pic>
    </p:spTree>
    <p:extLst>
      <p:ext uri="{BB962C8B-B14F-4D97-AF65-F5344CB8AC3E}">
        <p14:creationId xmlns:p14="http://schemas.microsoft.com/office/powerpoint/2010/main" val="724984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8" y="1337343"/>
            <a:ext cx="5824442" cy="2586414"/>
          </a:xfrm>
        </p:spPr>
        <p:txBody>
          <a:bodyPr/>
          <a:lstStyle/>
          <a:p>
            <a:r>
              <a:rPr lang="en-US" sz="3921" dirty="0"/>
              <a:t>Contact Information</a:t>
            </a:r>
          </a:p>
          <a:p>
            <a:pPr lvl="1"/>
            <a:r>
              <a:rPr lang="en-US" sz="2745" dirty="0">
                <a:hlinkClick r:id="rId3"/>
              </a:rPr>
              <a:t>Joe.Raio@Microsoft.com</a:t>
            </a:r>
            <a:endParaRPr lang="en-US" sz="2745" dirty="0"/>
          </a:p>
          <a:p>
            <a:pPr lvl="1"/>
            <a:r>
              <a:rPr lang="en-US" sz="2745" dirty="0"/>
              <a:t>twitter @</a:t>
            </a:r>
            <a:r>
              <a:rPr lang="en-US" sz="2745" dirty="0" err="1"/>
              <a:t>joescars</a:t>
            </a:r>
            <a:endParaRPr lang="en-US" sz="2745" dirty="0"/>
          </a:p>
          <a:p>
            <a:pPr lvl="1"/>
            <a:r>
              <a:rPr lang="en-US" sz="2745" dirty="0"/>
              <a:t>joeraio.com</a:t>
            </a:r>
          </a:p>
          <a:p>
            <a:pPr lvl="1"/>
            <a:r>
              <a:rPr lang="en-US" sz="2745" dirty="0"/>
              <a:t>github.com/</a:t>
            </a:r>
            <a:r>
              <a:rPr lang="en-US" sz="2745" dirty="0" err="1"/>
              <a:t>joescars</a:t>
            </a:r>
            <a:endParaRPr lang="en-US" sz="2745" dirty="0"/>
          </a:p>
        </p:txBody>
      </p:sp>
      <p:sp>
        <p:nvSpPr>
          <p:cNvPr id="2" name="Title 1"/>
          <p:cNvSpPr>
            <a:spLocks noGrp="1"/>
          </p:cNvSpPr>
          <p:nvPr>
            <p:ph type="title"/>
          </p:nvPr>
        </p:nvSpPr>
        <p:spPr/>
        <p:txBody>
          <a:bodyPr/>
          <a:lstStyle/>
          <a:p>
            <a:r>
              <a:rPr lang="en-US" dirty="0"/>
              <a:t>Questions? </a:t>
            </a:r>
            <a:endParaRPr lang="en-US" sz="3921" dirty="0">
              <a:gradFill>
                <a:gsLst>
                  <a:gs pos="10101">
                    <a:schemeClr val="tx1"/>
                  </a:gs>
                  <a:gs pos="54000">
                    <a:schemeClr val="tx1"/>
                  </a:gs>
                </a:gsLst>
                <a:lin ang="5400000" scaled="0"/>
              </a:gradFill>
            </a:endParaRPr>
          </a:p>
        </p:txBody>
      </p:sp>
      <p:sp>
        <p:nvSpPr>
          <p:cNvPr id="4" name="TextBox 3"/>
          <p:cNvSpPr txBox="1"/>
          <p:nvPr/>
        </p:nvSpPr>
        <p:spPr>
          <a:xfrm>
            <a:off x="6544213" y="1318666"/>
            <a:ext cx="4930336" cy="1126938"/>
          </a:xfrm>
          <a:prstGeom prst="rect">
            <a:avLst/>
          </a:prstGeom>
          <a:noFill/>
        </p:spPr>
        <p:txBody>
          <a:bodyPr wrap="square" lIns="179285" tIns="143428" rIns="179285" bIns="143428" rtlCol="0">
            <a:spAutoFit/>
          </a:bodyPr>
          <a:lstStyle/>
          <a:p>
            <a:pPr marL="0" lvl="1" defTabSz="914367">
              <a:lnSpc>
                <a:spcPct val="90000"/>
              </a:lnSpc>
              <a:spcAft>
                <a:spcPts val="588"/>
              </a:spcAft>
              <a:defRPr/>
            </a:pPr>
            <a:r>
              <a:rPr lang="en-US" sz="2745" dirty="0">
                <a:solidFill>
                  <a:srgbClr val="FFFFFF"/>
                </a:solidFill>
                <a:latin typeface="Segoe UI"/>
              </a:rPr>
              <a:t>Download this presentation:</a:t>
            </a:r>
          </a:p>
          <a:p>
            <a:pPr marL="0" lvl="1" defTabSz="914367">
              <a:lnSpc>
                <a:spcPct val="90000"/>
              </a:lnSpc>
              <a:spcAft>
                <a:spcPts val="588"/>
              </a:spcAft>
              <a:defRPr/>
            </a:pPr>
            <a:r>
              <a:rPr lang="en-US" sz="2745" dirty="0">
                <a:solidFill>
                  <a:srgbClr val="FFFFFF"/>
                </a:solidFill>
              </a:rPr>
              <a:t>slideshare.net/joeraio</a:t>
            </a:r>
            <a:endParaRPr lang="en-US" sz="2745" dirty="0">
              <a:solidFill>
                <a:srgbClr val="FFFFFF"/>
              </a:solidFill>
              <a:latin typeface="Segoe UI"/>
            </a:endParaRPr>
          </a:p>
        </p:txBody>
      </p:sp>
    </p:spTree>
    <p:extLst>
      <p:ext uri="{BB962C8B-B14F-4D97-AF65-F5344CB8AC3E}">
        <p14:creationId xmlns:p14="http://schemas.microsoft.com/office/powerpoint/2010/main" val="319853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A6FC8-9387-4DAF-8B3E-905A09B0F03D}"/>
              </a:ext>
            </a:extLst>
          </p:cNvPr>
          <p:cNvSpPr>
            <a:spLocks noGrp="1"/>
          </p:cNvSpPr>
          <p:nvPr>
            <p:ph type="title"/>
          </p:nvPr>
        </p:nvSpPr>
        <p:spPr/>
        <p:txBody>
          <a:bodyPr/>
          <a:lstStyle/>
          <a:p>
            <a:r>
              <a:rPr lang="en-US" dirty="0"/>
              <a:t>What is Serverless?</a:t>
            </a:r>
          </a:p>
        </p:txBody>
      </p:sp>
    </p:spTree>
    <p:extLst>
      <p:ext uri="{BB962C8B-B14F-4D97-AF65-F5344CB8AC3E}">
        <p14:creationId xmlns:p14="http://schemas.microsoft.com/office/powerpoint/2010/main" val="33441007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762000" y="960632"/>
            <a:ext cx="10668000" cy="5512278"/>
          </a:xfrm>
          <a:prstGeom prst="rect">
            <a:avLst/>
          </a:prstGeom>
          <a:noFill/>
        </p:spPr>
        <p:txBody>
          <a:bodyPr wrap="square" lIns="182880" tIns="146304" rIns="182880" bIns="146304" rtlCol="0">
            <a:spAutoFit/>
          </a:bodyPr>
          <a:lstStyle/>
          <a:p>
            <a:pPr>
              <a:lnSpc>
                <a:spcPct val="90000"/>
              </a:lnSpc>
              <a:spcAft>
                <a:spcPts val="600"/>
              </a:spcAft>
            </a:pPr>
            <a:r>
              <a:rPr lang="en-US" sz="5400" dirty="0">
                <a:latin typeface="+mj-lt"/>
              </a:rPr>
              <a:t>Serverless is to servers as wireless is to wired. </a:t>
            </a:r>
          </a:p>
          <a:p>
            <a:pPr>
              <a:lnSpc>
                <a:spcPct val="90000"/>
              </a:lnSpc>
              <a:spcAft>
                <a:spcPts val="600"/>
              </a:spcAft>
            </a:pPr>
            <a:endParaRPr lang="en-US" sz="5400" dirty="0">
              <a:latin typeface="+mj-lt"/>
            </a:endParaRPr>
          </a:p>
          <a:p>
            <a:pPr>
              <a:lnSpc>
                <a:spcPct val="90000"/>
              </a:lnSpc>
              <a:spcAft>
                <a:spcPts val="600"/>
              </a:spcAft>
            </a:pPr>
            <a:r>
              <a:rPr lang="en-US" sz="5400" dirty="0">
                <a:latin typeface="+mj-lt"/>
              </a:rPr>
              <a:t>Wireless internet still requires wires, but customers don't need to interact with them</a:t>
            </a:r>
          </a:p>
          <a:p>
            <a:pPr>
              <a:lnSpc>
                <a:spcPct val="90000"/>
              </a:lnSpc>
              <a:spcAft>
                <a:spcPts val="600"/>
              </a:spcAft>
            </a:pPr>
            <a:r>
              <a:rPr lang="en-US" sz="2800" i="1" dirty="0">
                <a:gradFill>
                  <a:gsLst>
                    <a:gs pos="2917">
                      <a:schemeClr val="tx1"/>
                    </a:gs>
                    <a:gs pos="30000">
                      <a:schemeClr val="tx1"/>
                    </a:gs>
                  </a:gsLst>
                  <a:lin ang="5400000" scaled="0"/>
                </a:gradFill>
                <a:latin typeface="+mj-lt"/>
              </a:rPr>
              <a:t>- Some smart person (not me)</a:t>
            </a:r>
          </a:p>
        </p:txBody>
      </p:sp>
    </p:spTree>
    <p:extLst>
      <p:ext uri="{BB962C8B-B14F-4D97-AF65-F5344CB8AC3E}">
        <p14:creationId xmlns:p14="http://schemas.microsoft.com/office/powerpoint/2010/main" val="13468977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extBox 28"/>
          <p:cNvSpPr txBox="1"/>
          <p:nvPr/>
        </p:nvSpPr>
        <p:spPr>
          <a:xfrm>
            <a:off x="7901433" y="3797857"/>
            <a:ext cx="1012747"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PaaS</a:t>
            </a:r>
          </a:p>
        </p:txBody>
      </p:sp>
      <p:sp>
        <p:nvSpPr>
          <p:cNvPr id="28" name="TextBox 27"/>
          <p:cNvSpPr txBox="1"/>
          <p:nvPr/>
        </p:nvSpPr>
        <p:spPr>
          <a:xfrm>
            <a:off x="5072620" y="3797857"/>
            <a:ext cx="921389"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IaaS</a:t>
            </a:r>
          </a:p>
        </p:txBody>
      </p:sp>
      <p:sp>
        <p:nvSpPr>
          <p:cNvPr id="27" name="TextBox 26"/>
          <p:cNvSpPr txBox="1"/>
          <p:nvPr/>
        </p:nvSpPr>
        <p:spPr>
          <a:xfrm>
            <a:off x="539913" y="3797857"/>
            <a:ext cx="2093018"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3182" y="3604782"/>
            <a:ext cx="1175697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746492"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275256"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03451"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33903"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451143" y="2338549"/>
            <a:ext cx="939487" cy="1002564"/>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8" name="Group 16"/>
          <p:cNvGrpSpPr>
            <a:grpSpLocks noChangeAspect="1"/>
          </p:cNvGrpSpPr>
          <p:nvPr/>
        </p:nvGrpSpPr>
        <p:grpSpPr bwMode="auto">
          <a:xfrm>
            <a:off x="7808249" y="2467524"/>
            <a:ext cx="755245" cy="873589"/>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3" name="Group 31"/>
          <p:cNvGrpSpPr>
            <a:grpSpLocks noChangeAspect="1"/>
          </p:cNvGrpSpPr>
          <p:nvPr/>
        </p:nvGrpSpPr>
        <p:grpSpPr bwMode="auto">
          <a:xfrm>
            <a:off x="4975469" y="2631557"/>
            <a:ext cx="678840" cy="709556"/>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4" name="Right Brace 93"/>
          <p:cNvSpPr/>
          <p:nvPr/>
        </p:nvSpPr>
        <p:spPr>
          <a:xfrm rot="5400000">
            <a:off x="8081439" y="1298551"/>
            <a:ext cx="328861" cy="6989013"/>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50"/>
          <p:cNvSpPr>
            <a:spLocks/>
          </p:cNvSpPr>
          <p:nvPr/>
        </p:nvSpPr>
        <p:spPr bwMode="auto">
          <a:xfrm>
            <a:off x="7780107" y="5268607"/>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50"/>
          <p:cNvSpPr>
            <a:spLocks/>
          </p:cNvSpPr>
          <p:nvPr/>
        </p:nvSpPr>
        <p:spPr bwMode="auto">
          <a:xfrm flipH="1">
            <a:off x="8172071" y="5439102"/>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0" name="Group 109"/>
          <p:cNvGrpSpPr/>
          <p:nvPr/>
        </p:nvGrpSpPr>
        <p:grpSpPr>
          <a:xfrm>
            <a:off x="10460128" y="2466935"/>
            <a:ext cx="655975" cy="866142"/>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2" name="TextBox 71"/>
          <p:cNvSpPr txBox="1"/>
          <p:nvPr/>
        </p:nvSpPr>
        <p:spPr>
          <a:xfrm>
            <a:off x="10086346" y="3743170"/>
            <a:ext cx="3086714" cy="615089"/>
          </a:xfrm>
          <a:prstGeom prst="rect">
            <a:avLst/>
          </a:prstGeom>
          <a:noFill/>
        </p:spPr>
        <p:txBody>
          <a:bodyPr wrap="square" lIns="179259" tIns="143407" rIns="179259" bIns="143407" rtlCol="0" anchor="t">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Segoe UI"/>
              </a:rPr>
              <a:t>Serverless</a:t>
            </a:r>
            <a:endPar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210" y="4050590"/>
            <a:ext cx="2455724" cy="648470"/>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25" y="4050590"/>
            <a:ext cx="2580570"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dirty="0"/>
              <a:t>Serverless is … </a:t>
            </a:r>
            <a:br>
              <a:rPr lang="en-US" dirty="0"/>
            </a:br>
            <a:endParaRPr lang="en-US" dirty="0"/>
          </a:p>
        </p:txBody>
      </p:sp>
      <p:grpSp>
        <p:nvGrpSpPr>
          <p:cNvPr id="20" name="Group 19"/>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421210" y="4050590"/>
            <a:ext cx="2455724"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257050" y="4050590"/>
            <a:ext cx="2580570" cy="1001516"/>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DevOps Productivity</a:t>
            </a:r>
          </a:p>
        </p:txBody>
      </p:sp>
      <p:sp>
        <p:nvSpPr>
          <p:cNvPr id="3" name="Title 2"/>
          <p:cNvSpPr>
            <a:spLocks noGrp="1"/>
          </p:cNvSpPr>
          <p:nvPr>
            <p:ph type="title"/>
          </p:nvPr>
        </p:nvSpPr>
        <p:spPr/>
        <p:txBody>
          <a:bodyPr/>
          <a:lstStyle/>
          <a:p>
            <a:r>
              <a:rPr lang="en-US" dirty="0"/>
              <a:t>Do more. Serverless.</a:t>
            </a:r>
            <a:br>
              <a:rPr lang="en-US" dirty="0"/>
            </a:br>
            <a:endParaRPr lang="en-US" dirty="0"/>
          </a:p>
        </p:txBody>
      </p:sp>
      <p:grpSp>
        <p:nvGrpSpPr>
          <p:cNvPr id="237" name="Group 236"/>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DA6FC8-9387-4DAF-8B3E-905A09B0F03D}"/>
              </a:ext>
            </a:extLst>
          </p:cNvPr>
          <p:cNvSpPr>
            <a:spLocks noGrp="1"/>
          </p:cNvSpPr>
          <p:nvPr>
            <p:ph type="title"/>
          </p:nvPr>
        </p:nvSpPr>
        <p:spPr/>
        <p:txBody>
          <a:bodyPr/>
          <a:lstStyle/>
          <a:p>
            <a:r>
              <a:rPr lang="en-US" dirty="0"/>
              <a:t>Serverless @ Microsoft</a:t>
            </a:r>
          </a:p>
        </p:txBody>
      </p:sp>
    </p:spTree>
    <p:extLst>
      <p:ext uri="{BB962C8B-B14F-4D97-AF65-F5344CB8AC3E}">
        <p14:creationId xmlns:p14="http://schemas.microsoft.com/office/powerpoint/2010/main" val="16014528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269241" y="289960"/>
            <a:ext cx="11655840" cy="899537"/>
          </a:xfrm>
        </p:spPr>
        <p:txBody>
          <a:bodyPr/>
          <a:lstStyle/>
          <a:p>
            <a:r>
              <a:rPr lang="en-US" err="1"/>
              <a:t>Serverless</a:t>
            </a:r>
            <a:r>
              <a:rPr lang="en-US"/>
              <a:t> application platform components</a:t>
            </a:r>
          </a:p>
        </p:txBody>
      </p:sp>
      <p:grpSp>
        <p:nvGrpSpPr>
          <p:cNvPr id="25" name="Group 24"/>
          <p:cNvGrpSpPr/>
          <p:nvPr/>
        </p:nvGrpSpPr>
        <p:grpSpPr>
          <a:xfrm>
            <a:off x="455802" y="1551444"/>
            <a:ext cx="2587906" cy="4695558"/>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a:t>
                </a:r>
                <a:b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pic>
            <p:nvPicPr>
              <p:cNvPr id="119" name="Picture 118"/>
              <p:cNvPicPr>
                <a:picLocks noChangeAspect="1"/>
              </p:cNvPicPr>
              <p:nvPr/>
            </p:nvPicPr>
            <p:blipFill rotWithShape="1">
              <a:blip r:embed="rId3" cstate="screen">
                <a:extLst>
                  <a:ext uri="{28A0092B-C50C-407E-A947-70E740481C1C}">
                    <a14:useLocalDpi xmlns:a14="http://schemas.microsoft.com/office/drawing/2010/main"/>
                  </a:ext>
                </a:extLst>
              </a:blip>
              <a:srcRect t="24612" b="31602"/>
              <a:stretch/>
            </p:blipFill>
            <p:spPr>
              <a:xfrm>
                <a:off x="557228" y="2060883"/>
                <a:ext cx="925975" cy="373937"/>
              </a:xfrm>
              <a:prstGeom prst="rect">
                <a:avLst/>
              </a:prstGeom>
            </p:spPr>
          </p:pic>
        </p:grpSp>
      </p:grpSp>
      <p:sp>
        <p:nvSpPr>
          <p:cNvPr id="16" name="Rectangle 15"/>
          <p:cNvSpPr/>
          <p:nvPr/>
        </p:nvSpPr>
        <p:spPr bwMode="auto">
          <a:xfrm>
            <a:off x="3485653" y="1551444"/>
            <a:ext cx="8258134"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6" name="Group 5"/>
          <p:cNvGrpSpPr/>
          <p:nvPr/>
        </p:nvGrpSpPr>
        <p:grpSpPr>
          <a:xfrm>
            <a:off x="3607295" y="5027869"/>
            <a:ext cx="8014850" cy="1115316"/>
            <a:chOff x="3607295" y="5027869"/>
            <a:chExt cx="8014850" cy="1115316"/>
          </a:xfrm>
        </p:grpSpPr>
        <p:grpSp>
          <p:nvGrpSpPr>
            <p:cNvPr id="1027" name="Group 1026"/>
            <p:cNvGrpSpPr/>
            <p:nvPr/>
          </p:nvGrpSpPr>
          <p:grpSpPr>
            <a:xfrm>
              <a:off x="10086139" y="5027869"/>
              <a:ext cx="1536006" cy="1115316"/>
              <a:chOff x="6334709" y="3399990"/>
              <a:chExt cx="1435608" cy="1042416"/>
            </a:xfrm>
          </p:grpSpPr>
          <p:sp>
            <p:nvSpPr>
              <p:cNvPr id="78" name="Rectangle 77"/>
              <p:cNvSpPr/>
              <p:nvPr/>
            </p:nvSpPr>
            <p:spPr bwMode="auto">
              <a:xfrm>
                <a:off x="6334709"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Bots</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26" name="Picture 2" descr="Image result for azure bot service"/>
              <p:cNvPicPr>
                <a:picLocks noChangeAspect="1" noChangeArrowheads="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30" name="Group 1029"/>
            <p:cNvGrpSpPr/>
            <p:nvPr/>
          </p:nvGrpSpPr>
          <p:grpSpPr>
            <a:xfrm>
              <a:off x="3607295" y="5027869"/>
              <a:ext cx="1536006" cy="1115316"/>
              <a:chOff x="756806" y="3399990"/>
              <a:chExt cx="1435608" cy="1042416"/>
            </a:xfrm>
          </p:grpSpPr>
          <p:sp>
            <p:nvSpPr>
              <p:cNvPr id="73" name="Rectangle 72"/>
              <p:cNvSpPr/>
              <p:nvPr/>
            </p:nvSpPr>
            <p:spPr bwMode="auto">
              <a:xfrm>
                <a:off x="756806"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Data/storage</a:t>
                </a:r>
              </a:p>
            </p:txBody>
          </p:sp>
          <p:sp>
            <p:nvSpPr>
              <p:cNvPr id="28" name="Freeform 6"/>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9" name="Group 1028"/>
            <p:cNvGrpSpPr/>
            <p:nvPr/>
          </p:nvGrpSpPr>
          <p:grpSpPr>
            <a:xfrm>
              <a:off x="5227006" y="5027869"/>
              <a:ext cx="1536006" cy="1115316"/>
              <a:chOff x="2124777" y="3399990"/>
              <a:chExt cx="1435608" cy="1042416"/>
            </a:xfrm>
          </p:grpSpPr>
          <p:sp>
            <p:nvSpPr>
              <p:cNvPr id="76" name="Rectangle 75"/>
              <p:cNvSpPr/>
              <p:nvPr/>
            </p:nvSpPr>
            <p:spPr bwMode="auto">
              <a:xfrm>
                <a:off x="2124777"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Messaging</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31" name="Freeform 10"/>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5" name="Group 1024"/>
            <p:cNvGrpSpPr/>
            <p:nvPr/>
          </p:nvGrpSpPr>
          <p:grpSpPr>
            <a:xfrm>
              <a:off x="8466428" y="5027869"/>
              <a:ext cx="1536006" cy="1115316"/>
              <a:chOff x="4851731" y="3399990"/>
              <a:chExt cx="1435608" cy="1042416"/>
            </a:xfrm>
          </p:grpSpPr>
          <p:sp>
            <p:nvSpPr>
              <p:cNvPr id="7" name="Rectangle 6"/>
              <p:cNvSpPr/>
              <p:nvPr/>
            </p:nvSpPr>
            <p:spPr bwMode="auto">
              <a:xfrm>
                <a:off x="4851731"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34" name="Freeform 14"/>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8" name="Group 1027"/>
            <p:cNvGrpSpPr/>
            <p:nvPr/>
          </p:nvGrpSpPr>
          <p:grpSpPr>
            <a:xfrm>
              <a:off x="6846717" y="5027869"/>
              <a:ext cx="1536006" cy="1115316"/>
              <a:chOff x="3371122" y="3399990"/>
              <a:chExt cx="1435608" cy="1042416"/>
            </a:xfrm>
          </p:grpSpPr>
          <p:sp>
            <p:nvSpPr>
              <p:cNvPr id="96" name="Rectangle 95"/>
              <p:cNvSpPr/>
              <p:nvPr/>
            </p:nvSpPr>
            <p:spPr bwMode="auto">
              <a:xfrm>
                <a:off x="3371122"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Gateway Connectors</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51" name="Freeform 29"/>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p:cNvGrpSpPr/>
          <p:nvPr/>
        </p:nvGrpSpPr>
        <p:grpSpPr>
          <a:xfrm>
            <a:off x="3607298" y="2342405"/>
            <a:ext cx="3982543" cy="2196111"/>
            <a:chOff x="3607295" y="2342403"/>
            <a:chExt cx="3982543" cy="2196111"/>
          </a:xfrm>
        </p:grpSpPr>
        <p:sp>
          <p:nvSpPr>
            <p:cNvPr id="5" name="Rectangle 4"/>
            <p:cNvSpPr/>
            <p:nvPr/>
          </p:nvSpPr>
          <p:spPr bwMode="auto">
            <a:xfrm>
              <a:off x="3607295"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607295"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Developer tooling</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Bindings and triggers</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Open source</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grpSp>
        <p:nvGrpSpPr>
          <p:cNvPr id="17" name="Group 16"/>
          <p:cNvGrpSpPr/>
          <p:nvPr/>
        </p:nvGrpSpPr>
        <p:grpSpPr>
          <a:xfrm>
            <a:off x="7639605" y="2342405"/>
            <a:ext cx="3982543" cy="2196111"/>
            <a:chOff x="7639602" y="2342403"/>
            <a:chExt cx="3982543" cy="2196111"/>
          </a:xfrm>
        </p:grpSpPr>
        <p:sp>
          <p:nvSpPr>
            <p:cNvPr id="58" name="Rectangle 57"/>
            <p:cNvSpPr/>
            <p:nvPr/>
          </p:nvSpPr>
          <p:spPr bwMode="auto">
            <a:xfrm>
              <a:off x="7639602"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7639602"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Visual designer</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100+ connectors</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Functions orchestration</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grpSp>
        <p:nvGrpSpPr>
          <p:cNvPr id="22" name="Group 21"/>
          <p:cNvGrpSpPr/>
          <p:nvPr/>
        </p:nvGrpSpPr>
        <p:grpSpPr>
          <a:xfrm>
            <a:off x="3748986" y="2435800"/>
            <a:ext cx="609622" cy="407055"/>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7773101" y="2475893"/>
            <a:ext cx="609622" cy="333838"/>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2.25428E-6 0.04607 L 2.25428E-6 2.41943E-6 " pathEditMode="relative" rAng="0" ptsTypes="AA">
                                      <p:cBhvr>
                                        <p:cTn id="20" dur="1000" fill="hold"/>
                                        <p:tgtEl>
                                          <p:spTgt spid="6"/>
                                        </p:tgtEl>
                                        <p:attrNameLst>
                                          <p:attrName>ppt_x</p:attrName>
                                          <p:attrName>ppt_y</p:attrName>
                                        </p:attrNameLst>
                                      </p:cBhvr>
                                      <p:rCtr x="0" y="-231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0-#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9305-6EC2-43D3-9D06-65B731A8AC60}"/>
              </a:ext>
            </a:extLst>
          </p:cNvPr>
          <p:cNvSpPr>
            <a:spLocks noGrp="1"/>
          </p:cNvSpPr>
          <p:nvPr>
            <p:ph type="title"/>
          </p:nvPr>
        </p:nvSpPr>
        <p:spPr/>
        <p:txBody>
          <a:bodyPr/>
          <a:lstStyle/>
          <a:p>
            <a:r>
              <a:rPr lang="en-US" dirty="0"/>
              <a:t>Serverless Components in Azure</a:t>
            </a:r>
          </a:p>
        </p:txBody>
      </p:sp>
      <p:pic>
        <p:nvPicPr>
          <p:cNvPr id="4" name="Picture 3" descr="A close up of a sign&#10;&#10;Description generated with very high confidence">
            <a:extLst>
              <a:ext uri="{FF2B5EF4-FFF2-40B4-BE49-F238E27FC236}">
                <a16:creationId xmlns:a16="http://schemas.microsoft.com/office/drawing/2014/main" id="{44FE69D2-AE1C-490C-BE74-F96F011DC608}"/>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6055" b="95117" l="1758" r="98633">
                        <a14:foregroundMark x1="26172" y1="21875" x2="8984" y2="44141"/>
                        <a14:foregroundMark x1="8984" y1="44141" x2="20508" y2="69141"/>
                        <a14:foregroundMark x1="20508" y1="69141" x2="26172" y2="74023"/>
                        <a14:foregroundMark x1="72656" y1="74023" x2="94336" y2="55859"/>
                        <a14:foregroundMark x1="94336" y1="55859" x2="80664" y2="30078"/>
                        <a14:foregroundMark x1="80664" y1="30078" x2="70117" y2="21875"/>
                        <a14:foregroundMark x1="1953" y1="50195" x2="1953" y2="50195"/>
                        <a14:foregroundMark x1="99023" y1="47070" x2="99023" y2="47070"/>
                        <a14:foregroundMark x1="51563" y1="6055" x2="51563" y2="6055"/>
                        <a14:foregroundMark x1="36328" y1="90430" x2="36328" y2="90430"/>
                        <a14:foregroundMark x1="34766" y1="95117" x2="34766" y2="95117"/>
                      </a14:backgroundRemoval>
                    </a14:imgEffect>
                  </a14:imgLayer>
                </a14:imgProps>
              </a:ext>
              <a:ext uri="{28A0092B-C50C-407E-A947-70E740481C1C}">
                <a14:useLocalDpi xmlns:a14="http://schemas.microsoft.com/office/drawing/2010/main"/>
              </a:ext>
            </a:extLst>
          </a:blip>
          <a:stretch>
            <a:fillRect/>
          </a:stretch>
        </p:blipFill>
        <p:spPr>
          <a:xfrm>
            <a:off x="866855" y="2383171"/>
            <a:ext cx="1770204" cy="1770204"/>
          </a:xfrm>
          <a:prstGeom prst="rect">
            <a:avLst/>
          </a:prstGeom>
        </p:spPr>
      </p:pic>
      <p:pic>
        <p:nvPicPr>
          <p:cNvPr id="7" name="Picture 6">
            <a:extLst>
              <a:ext uri="{FF2B5EF4-FFF2-40B4-BE49-F238E27FC236}">
                <a16:creationId xmlns:a16="http://schemas.microsoft.com/office/drawing/2014/main" id="{7D3DA8B1-B46B-442B-9830-4F5CA7F6912F}"/>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61" b="89844" l="1172" r="95313">
                        <a14:foregroundMark x1="11328" y1="13086" x2="6250" y2="67188"/>
                        <a14:foregroundMark x1="6250" y1="67188" x2="13867" y2="88477"/>
                        <a14:foregroundMark x1="1367" y1="50586" x2="1367" y2="50586"/>
                        <a14:foregroundMark x1="32031" y1="64648" x2="50000" y2="44727"/>
                        <a14:foregroundMark x1="50000" y1="44727" x2="47266" y2="33789"/>
                        <a14:foregroundMark x1="53516" y1="35938" x2="51367" y2="32813"/>
                        <a14:foregroundMark x1="37891" y1="49023" x2="37891" y2="49023"/>
                        <a14:foregroundMark x1="89844" y1="16602" x2="95313" y2="42578"/>
                        <a14:foregroundMark x1="95313" y1="42578" x2="91406" y2="83789"/>
                        <a14:foregroundMark x1="53516" y1="33398" x2="53516" y2="33398"/>
                        <a14:foregroundMark x1="52930" y1="35352" x2="56055" y2="32813"/>
                        <a14:foregroundMark x1="45703" y1="32227" x2="52930" y2="34375"/>
                        <a14:foregroundMark x1="55469" y1="32227" x2="46680" y2="35352"/>
                        <a14:foregroundMark x1="54492" y1="29688" x2="54492" y2="29688"/>
                        <a14:foregroundMark x1="53516" y1="22461" x2="53516" y2="22461"/>
                        <a14:foregroundMark x1="53516" y1="22461" x2="53516" y2="22461"/>
                        <a14:foregroundMark x1="55078" y1="24023" x2="55078" y2="24023"/>
                        <a14:foregroundMark x1="56055" y1="25586" x2="56641" y2="28711"/>
                        <a14:foregroundMark x1="54492" y1="20313" x2="54492" y2="20313"/>
                        <a14:foregroundMark x1="54492" y1="20313" x2="54492" y2="20313"/>
                        <a14:foregroundMark x1="45703" y1="22461" x2="45703" y2="22461"/>
                        <a14:foregroundMark x1="45703" y1="22852" x2="45703" y2="22852"/>
                      </a14:backgroundRemoval>
                    </a14:imgEffect>
                  </a14:imgLayer>
                </a14:imgProps>
              </a:ext>
              <a:ext uri="{28A0092B-C50C-407E-A947-70E740481C1C}">
                <a14:useLocalDpi xmlns:a14="http://schemas.microsoft.com/office/drawing/2010/main"/>
              </a:ext>
            </a:extLst>
          </a:blip>
          <a:stretch>
            <a:fillRect/>
          </a:stretch>
        </p:blipFill>
        <p:spPr>
          <a:xfrm>
            <a:off x="5350140" y="2238436"/>
            <a:ext cx="1792850" cy="1792850"/>
          </a:xfrm>
          <a:prstGeom prst="rect">
            <a:avLst/>
          </a:prstGeom>
        </p:spPr>
      </p:pic>
      <p:pic>
        <p:nvPicPr>
          <p:cNvPr id="13" name="Graphic 12">
            <a:extLst>
              <a:ext uri="{FF2B5EF4-FFF2-40B4-BE49-F238E27FC236}">
                <a16:creationId xmlns:a16="http://schemas.microsoft.com/office/drawing/2014/main" id="{9A5A52A0-D2E9-41A5-BE45-1F01E71851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7594" y="2383172"/>
            <a:ext cx="1503379" cy="1503379"/>
          </a:xfrm>
          <a:prstGeom prst="rect">
            <a:avLst/>
          </a:prstGeom>
        </p:spPr>
      </p:pic>
      <p:sp>
        <p:nvSpPr>
          <p:cNvPr id="14" name="TextBox 13">
            <a:extLst>
              <a:ext uri="{FF2B5EF4-FFF2-40B4-BE49-F238E27FC236}">
                <a16:creationId xmlns:a16="http://schemas.microsoft.com/office/drawing/2014/main" id="{2B041404-7671-4A85-AFC6-AE74E851F4AE}"/>
              </a:ext>
            </a:extLst>
          </p:cNvPr>
          <p:cNvSpPr txBox="1"/>
          <p:nvPr/>
        </p:nvSpPr>
        <p:spPr>
          <a:xfrm>
            <a:off x="257916" y="3919615"/>
            <a:ext cx="298808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gradFill>
                  <a:gsLst>
                    <a:gs pos="2917">
                      <a:srgbClr val="505050"/>
                    </a:gs>
                    <a:gs pos="30000">
                      <a:srgbClr val="505050"/>
                    </a:gs>
                  </a:gsLst>
                  <a:lin ang="5400000" scaled="0"/>
                </a:gradFill>
                <a:latin typeface="Segoe UI"/>
              </a:rPr>
              <a:t>Functions</a:t>
            </a:r>
          </a:p>
        </p:txBody>
      </p:sp>
      <p:sp>
        <p:nvSpPr>
          <p:cNvPr id="15" name="TextBox 14">
            <a:extLst>
              <a:ext uri="{FF2B5EF4-FFF2-40B4-BE49-F238E27FC236}">
                <a16:creationId xmlns:a16="http://schemas.microsoft.com/office/drawing/2014/main" id="{FDFAB291-518B-4502-B76A-862138992EA3}"/>
              </a:ext>
            </a:extLst>
          </p:cNvPr>
          <p:cNvSpPr txBox="1"/>
          <p:nvPr/>
        </p:nvSpPr>
        <p:spPr>
          <a:xfrm>
            <a:off x="4752523" y="3946646"/>
            <a:ext cx="298808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gradFill>
                  <a:gsLst>
                    <a:gs pos="2917">
                      <a:srgbClr val="505050"/>
                    </a:gs>
                    <a:gs pos="30000">
                      <a:srgbClr val="505050"/>
                    </a:gs>
                  </a:gsLst>
                  <a:lin ang="5400000" scaled="0"/>
                </a:gradFill>
                <a:latin typeface="Segoe UI"/>
              </a:rPr>
              <a:t>Logic Apps</a:t>
            </a:r>
          </a:p>
        </p:txBody>
      </p:sp>
      <p:sp>
        <p:nvSpPr>
          <p:cNvPr id="16" name="TextBox 15">
            <a:extLst>
              <a:ext uri="{FF2B5EF4-FFF2-40B4-BE49-F238E27FC236}">
                <a16:creationId xmlns:a16="http://schemas.microsoft.com/office/drawing/2014/main" id="{C1DFCB93-1267-4E1B-BA61-F62030F887C3}"/>
              </a:ext>
            </a:extLst>
          </p:cNvPr>
          <p:cNvSpPr txBox="1"/>
          <p:nvPr/>
        </p:nvSpPr>
        <p:spPr>
          <a:xfrm>
            <a:off x="8715241" y="3948478"/>
            <a:ext cx="298808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gradFill>
                  <a:gsLst>
                    <a:gs pos="2917">
                      <a:srgbClr val="505050"/>
                    </a:gs>
                    <a:gs pos="30000">
                      <a:srgbClr val="505050"/>
                    </a:gs>
                  </a:gsLst>
                  <a:lin ang="5400000" scaled="0"/>
                </a:gradFill>
                <a:latin typeface="Segoe UI"/>
              </a:rPr>
              <a:t>Event Grid</a:t>
            </a:r>
          </a:p>
        </p:txBody>
      </p:sp>
      <p:sp>
        <p:nvSpPr>
          <p:cNvPr id="17" name="TextBox 16">
            <a:extLst>
              <a:ext uri="{FF2B5EF4-FFF2-40B4-BE49-F238E27FC236}">
                <a16:creationId xmlns:a16="http://schemas.microsoft.com/office/drawing/2014/main" id="{F6EAC2C4-1656-4B21-8702-03118FA6AA35}"/>
              </a:ext>
            </a:extLst>
          </p:cNvPr>
          <p:cNvSpPr txBox="1"/>
          <p:nvPr/>
        </p:nvSpPr>
        <p:spPr>
          <a:xfrm>
            <a:off x="227620" y="4562167"/>
            <a:ext cx="298808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Serverless Compute</a:t>
            </a:r>
          </a:p>
        </p:txBody>
      </p:sp>
      <p:sp>
        <p:nvSpPr>
          <p:cNvPr id="18" name="TextBox 17">
            <a:extLst>
              <a:ext uri="{FF2B5EF4-FFF2-40B4-BE49-F238E27FC236}">
                <a16:creationId xmlns:a16="http://schemas.microsoft.com/office/drawing/2014/main" id="{9808E437-80A6-4FC0-9582-F634E3F223ED}"/>
              </a:ext>
            </a:extLst>
          </p:cNvPr>
          <p:cNvSpPr txBox="1"/>
          <p:nvPr/>
        </p:nvSpPr>
        <p:spPr>
          <a:xfrm>
            <a:off x="4826065" y="4562167"/>
            <a:ext cx="3212189"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Serverless Workflows</a:t>
            </a:r>
          </a:p>
        </p:txBody>
      </p:sp>
      <p:sp>
        <p:nvSpPr>
          <p:cNvPr id="19" name="TextBox 18">
            <a:extLst>
              <a:ext uri="{FF2B5EF4-FFF2-40B4-BE49-F238E27FC236}">
                <a16:creationId xmlns:a16="http://schemas.microsoft.com/office/drawing/2014/main" id="{C7A11E41-BA2E-4092-9A49-205A798B5E10}"/>
              </a:ext>
            </a:extLst>
          </p:cNvPr>
          <p:cNvSpPr txBox="1"/>
          <p:nvPr/>
        </p:nvSpPr>
        <p:spPr>
          <a:xfrm>
            <a:off x="8715241" y="4562167"/>
            <a:ext cx="3212189"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Serverless Events</a:t>
            </a:r>
          </a:p>
        </p:txBody>
      </p:sp>
    </p:spTree>
    <p:extLst>
      <p:ext uri="{BB962C8B-B14F-4D97-AF65-F5344CB8AC3E}">
        <p14:creationId xmlns:p14="http://schemas.microsoft.com/office/powerpoint/2010/main" val="169642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241" y="289960"/>
            <a:ext cx="11655840" cy="899537"/>
          </a:xfrm>
        </p:spPr>
        <p:txBody>
          <a:bodyPr/>
          <a:lstStyle/>
          <a:p>
            <a:r>
              <a:rPr lang="en-US" err="1"/>
              <a:t>Serverless</a:t>
            </a:r>
            <a:r>
              <a:rPr lang="en-US"/>
              <a:t> application platform components</a:t>
            </a:r>
          </a:p>
        </p:txBody>
      </p:sp>
      <p:grpSp>
        <p:nvGrpSpPr>
          <p:cNvPr id="25" name="Group 24"/>
          <p:cNvGrpSpPr/>
          <p:nvPr/>
        </p:nvGrpSpPr>
        <p:grpSpPr>
          <a:xfrm>
            <a:off x="455802" y="1551444"/>
            <a:ext cx="2587906" cy="4695558"/>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a:t>
                </a:r>
                <a:b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marL="0" marR="0" lvl="0" indent="0" algn="l"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pic>
            <p:nvPicPr>
              <p:cNvPr id="119" name="Picture 118"/>
              <p:cNvPicPr>
                <a:picLocks noChangeAspect="1"/>
              </p:cNvPicPr>
              <p:nvPr/>
            </p:nvPicPr>
            <p:blipFill rotWithShape="1">
              <a:blip r:embed="rId3" cstate="screen">
                <a:extLst>
                  <a:ext uri="{28A0092B-C50C-407E-A947-70E740481C1C}">
                    <a14:useLocalDpi xmlns:a14="http://schemas.microsoft.com/office/drawing/2010/main"/>
                  </a:ext>
                </a:extLst>
              </a:blip>
              <a:srcRect t="24612" b="31602"/>
              <a:stretch/>
            </p:blipFill>
            <p:spPr>
              <a:xfrm>
                <a:off x="557228" y="2060883"/>
                <a:ext cx="925975" cy="373937"/>
              </a:xfrm>
              <a:prstGeom prst="rect">
                <a:avLst/>
              </a:prstGeom>
            </p:spPr>
          </p:pic>
        </p:grpSp>
      </p:grpSp>
      <p:sp>
        <p:nvSpPr>
          <p:cNvPr id="16" name="Rectangle 15"/>
          <p:cNvSpPr/>
          <p:nvPr/>
        </p:nvSpPr>
        <p:spPr bwMode="auto">
          <a:xfrm>
            <a:off x="3485653" y="1551444"/>
            <a:ext cx="8258134"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6" name="Group 5"/>
          <p:cNvGrpSpPr/>
          <p:nvPr/>
        </p:nvGrpSpPr>
        <p:grpSpPr>
          <a:xfrm>
            <a:off x="3607295" y="5027869"/>
            <a:ext cx="8014850" cy="1115316"/>
            <a:chOff x="3607295" y="5027869"/>
            <a:chExt cx="8014850" cy="1115316"/>
          </a:xfrm>
        </p:grpSpPr>
        <p:grpSp>
          <p:nvGrpSpPr>
            <p:cNvPr id="1027" name="Group 1026"/>
            <p:cNvGrpSpPr/>
            <p:nvPr/>
          </p:nvGrpSpPr>
          <p:grpSpPr>
            <a:xfrm>
              <a:off x="10086139" y="5027869"/>
              <a:ext cx="1536006" cy="1115316"/>
              <a:chOff x="6334709" y="3399990"/>
              <a:chExt cx="1435608" cy="1042416"/>
            </a:xfrm>
          </p:grpSpPr>
          <p:sp>
            <p:nvSpPr>
              <p:cNvPr id="78" name="Rectangle 77"/>
              <p:cNvSpPr/>
              <p:nvPr/>
            </p:nvSpPr>
            <p:spPr bwMode="auto">
              <a:xfrm>
                <a:off x="6334709"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Bots</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pic>
            <p:nvPicPr>
              <p:cNvPr id="1026" name="Picture 2" descr="Image result for azure bot service"/>
              <p:cNvPicPr>
                <a:picLocks noChangeAspect="1" noChangeArrowheads="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30" name="Group 1029"/>
            <p:cNvGrpSpPr/>
            <p:nvPr/>
          </p:nvGrpSpPr>
          <p:grpSpPr>
            <a:xfrm>
              <a:off x="3607295" y="5027869"/>
              <a:ext cx="1536006" cy="1115316"/>
              <a:chOff x="756806" y="3399990"/>
              <a:chExt cx="1435608" cy="1042416"/>
            </a:xfrm>
          </p:grpSpPr>
          <p:sp>
            <p:nvSpPr>
              <p:cNvPr id="73" name="Rectangle 72"/>
              <p:cNvSpPr/>
              <p:nvPr/>
            </p:nvSpPr>
            <p:spPr bwMode="auto">
              <a:xfrm>
                <a:off x="756806"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Data/storage</a:t>
                </a:r>
              </a:p>
            </p:txBody>
          </p:sp>
          <p:sp>
            <p:nvSpPr>
              <p:cNvPr id="28" name="Freeform 6"/>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9" name="Group 1028"/>
            <p:cNvGrpSpPr/>
            <p:nvPr/>
          </p:nvGrpSpPr>
          <p:grpSpPr>
            <a:xfrm>
              <a:off x="5227006" y="5027869"/>
              <a:ext cx="1536006" cy="1115316"/>
              <a:chOff x="2124777" y="3399990"/>
              <a:chExt cx="1435608" cy="1042416"/>
            </a:xfrm>
          </p:grpSpPr>
          <p:sp>
            <p:nvSpPr>
              <p:cNvPr id="76" name="Rectangle 75"/>
              <p:cNvSpPr/>
              <p:nvPr/>
            </p:nvSpPr>
            <p:spPr bwMode="auto">
              <a:xfrm>
                <a:off x="2124777"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Messaging</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31" name="Freeform 10"/>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5" name="Group 1024"/>
            <p:cNvGrpSpPr/>
            <p:nvPr/>
          </p:nvGrpSpPr>
          <p:grpSpPr>
            <a:xfrm>
              <a:off x="8466428" y="5027869"/>
              <a:ext cx="1536006" cy="1115316"/>
              <a:chOff x="4851731" y="3399990"/>
              <a:chExt cx="1435608" cy="1042416"/>
            </a:xfrm>
          </p:grpSpPr>
          <p:sp>
            <p:nvSpPr>
              <p:cNvPr id="7" name="Rectangle 6"/>
              <p:cNvSpPr/>
              <p:nvPr/>
            </p:nvSpPr>
            <p:spPr bwMode="auto">
              <a:xfrm>
                <a:off x="4851731"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34" name="Freeform 14"/>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8" name="Group 1027"/>
            <p:cNvGrpSpPr/>
            <p:nvPr/>
          </p:nvGrpSpPr>
          <p:grpSpPr>
            <a:xfrm>
              <a:off x="6846717" y="5027869"/>
              <a:ext cx="1536006" cy="1115316"/>
              <a:chOff x="3371122" y="3399990"/>
              <a:chExt cx="1435608" cy="1042416"/>
            </a:xfrm>
          </p:grpSpPr>
          <p:sp>
            <p:nvSpPr>
              <p:cNvPr id="96" name="Rectangle 95"/>
              <p:cNvSpPr/>
              <p:nvPr/>
            </p:nvSpPr>
            <p:spPr bwMode="auto">
              <a:xfrm>
                <a:off x="3371122"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Gateway Connectors</a:t>
                </a:r>
              </a:p>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51" name="Freeform 29"/>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p:cNvGrpSpPr/>
          <p:nvPr/>
        </p:nvGrpSpPr>
        <p:grpSpPr>
          <a:xfrm>
            <a:off x="3607298" y="2342405"/>
            <a:ext cx="3982543" cy="2196111"/>
            <a:chOff x="3607295" y="2342403"/>
            <a:chExt cx="3982543" cy="2196111"/>
          </a:xfrm>
        </p:grpSpPr>
        <p:sp>
          <p:nvSpPr>
            <p:cNvPr id="5" name="Rectangle 4"/>
            <p:cNvSpPr/>
            <p:nvPr/>
          </p:nvSpPr>
          <p:spPr bwMode="auto">
            <a:xfrm>
              <a:off x="3607295"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607295"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Developer tooling</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Bindings and triggers</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Open source</a:t>
              </a: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grpSp>
        <p:nvGrpSpPr>
          <p:cNvPr id="17" name="Group 16"/>
          <p:cNvGrpSpPr/>
          <p:nvPr/>
        </p:nvGrpSpPr>
        <p:grpSpPr>
          <a:xfrm>
            <a:off x="7639605" y="2342405"/>
            <a:ext cx="3982543" cy="2196111"/>
            <a:chOff x="7639602" y="2342403"/>
            <a:chExt cx="3982543" cy="2196111"/>
          </a:xfrm>
        </p:grpSpPr>
        <p:sp>
          <p:nvSpPr>
            <p:cNvPr id="58" name="Rectangle 57"/>
            <p:cNvSpPr/>
            <p:nvPr/>
          </p:nvSpPr>
          <p:spPr bwMode="auto">
            <a:xfrm>
              <a:off x="7639602"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7639602"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Visual designer</a:t>
              </a:r>
              <a:endPar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125+ connectors</a:t>
              </a:r>
              <a:endPar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a:p>
              <a:pPr marL="228603" marR="0" lvl="0" indent="-228603"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Functions orchestration</a:t>
              </a:r>
              <a:endPar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grpSp>
        <p:nvGrpSpPr>
          <p:cNvPr id="22" name="Group 21"/>
          <p:cNvGrpSpPr/>
          <p:nvPr/>
        </p:nvGrpSpPr>
        <p:grpSpPr>
          <a:xfrm>
            <a:off x="3748986" y="2435800"/>
            <a:ext cx="609622" cy="407055"/>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7773101" y="2475893"/>
            <a:ext cx="609622" cy="333838"/>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850987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2.25428E-6 0.04607 L 2.25428E-6 2.41943E-6 " pathEditMode="relative" rAng="0" ptsTypes="AA">
                                      <p:cBhvr>
                                        <p:cTn id="20" dur="1000" fill="hold"/>
                                        <p:tgtEl>
                                          <p:spTgt spid="6"/>
                                        </p:tgtEl>
                                        <p:attrNameLst>
                                          <p:attrName>ppt_x</p:attrName>
                                          <p:attrName>ppt_y</p:attrName>
                                        </p:attrNameLst>
                                      </p:cBhvr>
                                      <p:rCtr x="0" y="-231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0-#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7" y="290959"/>
            <a:ext cx="10745850" cy="898397"/>
          </a:xfrm>
        </p:spPr>
        <p:txBody>
          <a:bodyPr/>
          <a:lstStyle/>
          <a:p>
            <a:r>
              <a:rPr lang="en-US" sz="5399" dirty="0"/>
              <a:t>Azure Functions</a:t>
            </a:r>
          </a:p>
        </p:txBody>
      </p:sp>
      <p:pic>
        <p:nvPicPr>
          <p:cNvPr id="4"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175" y="439266"/>
            <a:ext cx="891178" cy="786437"/>
          </a:xfrm>
          <a:prstGeom prst="rect">
            <a:avLst/>
          </a:prstGeom>
        </p:spPr>
      </p:pic>
      <p:sp>
        <p:nvSpPr>
          <p:cNvPr id="52" name="TextBox 51"/>
          <p:cNvSpPr txBox="1"/>
          <p:nvPr/>
        </p:nvSpPr>
        <p:spPr>
          <a:xfrm>
            <a:off x="270068" y="1586857"/>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961" y="1586858"/>
            <a:ext cx="3854081" cy="4804156"/>
          </a:xfrm>
          <a:prstGeom prst="rect">
            <a:avLst/>
          </a:prstGeom>
          <a:solidFill>
            <a:schemeClr val="accent1"/>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7856" y="1586859"/>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866" y="6387095"/>
            <a:ext cx="12190271" cy="4699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3" name="Group 22"/>
          <p:cNvGrpSpPr/>
          <p:nvPr/>
        </p:nvGrpSpPr>
        <p:grpSpPr>
          <a:xfrm>
            <a:off x="8221538" y="5001491"/>
            <a:ext cx="3385433" cy="948245"/>
            <a:chOff x="8386703" y="2300121"/>
            <a:chExt cx="3453807"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pic>
          <p:nvPicPr>
            <p:cNvPr id="65" name="Picture 64"/>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Box</a:t>
              </a:r>
            </a:p>
          </p:txBody>
        </p:sp>
        <p:sp>
          <p:nvSpPr>
            <p:cNvPr id="77" name="TextBox 76"/>
            <p:cNvSpPr txBox="1"/>
            <p:nvPr/>
          </p:nvSpPr>
          <p:spPr>
            <a:xfrm>
              <a:off x="8386703" y="2977528"/>
              <a:ext cx="941738"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OneDrive</a:t>
              </a:r>
            </a:p>
          </p:txBody>
        </p:sp>
        <p:sp>
          <p:nvSpPr>
            <p:cNvPr id="81" name="TextBox 80"/>
            <p:cNvSpPr txBox="1"/>
            <p:nvPr/>
          </p:nvSpPr>
          <p:spPr>
            <a:xfrm>
              <a:off x="11186558" y="2977528"/>
              <a:ext cx="653952" cy="289989"/>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a:rPr>
                <a:t>Twilio</a:t>
              </a:r>
              <a:endParaRPr lang="en-US" sz="1371" dirty="0">
                <a:latin typeface="Segoe UI"/>
              </a:endParaRPr>
            </a:p>
          </p:txBody>
        </p:sp>
      </p:grpSp>
      <p:sp>
        <p:nvSpPr>
          <p:cNvPr id="66" name="Freeform 12"/>
          <p:cNvSpPr>
            <a:spLocks noChangeAspect="1" noEditPoints="1"/>
          </p:cNvSpPr>
          <p:nvPr/>
        </p:nvSpPr>
        <p:spPr bwMode="auto">
          <a:xfrm>
            <a:off x="8456289" y="3716141"/>
            <a:ext cx="537778" cy="480175"/>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72040" y="3675545"/>
            <a:ext cx="627408" cy="561365"/>
          </a:xfrm>
          <a:prstGeom prst="rect">
            <a:avLst/>
          </a:prstGeom>
        </p:spPr>
      </p:pic>
      <p:sp>
        <p:nvSpPr>
          <p:cNvPr id="82" name="TextBox 81"/>
          <p:cNvSpPr txBox="1"/>
          <p:nvPr/>
        </p:nvSpPr>
        <p:spPr>
          <a:xfrm>
            <a:off x="8271430" y="4307604"/>
            <a:ext cx="873409" cy="284247"/>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Dropbox</a:t>
            </a:r>
          </a:p>
        </p:txBody>
      </p:sp>
      <p:sp>
        <p:nvSpPr>
          <p:cNvPr id="83" name="TextBox 82"/>
          <p:cNvSpPr txBox="1"/>
          <p:nvPr/>
        </p:nvSpPr>
        <p:spPr>
          <a:xfrm>
            <a:off x="9544140" y="4307604"/>
            <a:ext cx="894246" cy="284247"/>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a:rPr>
              <a:t>Sendgrid</a:t>
            </a:r>
            <a:endParaRPr lang="en-US" sz="1371" dirty="0">
              <a:latin typeface="Segoe UI"/>
            </a:endParaRPr>
          </a:p>
        </p:txBody>
      </p:sp>
      <p:sp>
        <p:nvSpPr>
          <p:cNvPr id="84" name="TextBox 83"/>
          <p:cNvSpPr txBox="1"/>
          <p:nvPr/>
        </p:nvSpPr>
        <p:spPr>
          <a:xfrm>
            <a:off x="10865850" y="2917280"/>
            <a:ext cx="796475" cy="477991"/>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a:rPr>
              <a:t>Azure</a:t>
            </a:r>
            <a:br>
              <a:rPr lang="en-US" sz="1371" dirty="0">
                <a:latin typeface="Segoe UI"/>
              </a:rPr>
            </a:br>
            <a:r>
              <a:rPr lang="en-US" sz="1371" dirty="0">
                <a:latin typeface="Segoe UI"/>
              </a:rPr>
              <a:t>Storage</a:t>
            </a:r>
          </a:p>
        </p:txBody>
      </p:sp>
      <p:sp>
        <p:nvSpPr>
          <p:cNvPr id="91" name="Rectangle 90"/>
          <p:cNvSpPr>
            <a:spLocks noChangeArrowheads="1"/>
          </p:cNvSpPr>
          <p:nvPr/>
        </p:nvSpPr>
        <p:spPr bwMode="auto">
          <a:xfrm>
            <a:off x="8176796" y="2917280"/>
            <a:ext cx="1068946" cy="477991"/>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a:rPr>
              <a:t>Azure </a:t>
            </a:r>
            <a:br>
              <a:rPr lang="en-US" sz="1371" kern="0" dirty="0">
                <a:gradFill>
                  <a:gsLst>
                    <a:gs pos="0">
                      <a:srgbClr val="FFFFFF"/>
                    </a:gs>
                    <a:gs pos="100000">
                      <a:srgbClr val="FFFFFF"/>
                    </a:gs>
                  </a:gsLst>
                  <a:lin ang="5400000" scaled="1"/>
                </a:gradFill>
                <a:latin typeface="Segoe UI"/>
              </a:rPr>
            </a:br>
            <a:r>
              <a:rPr lang="en-US" sz="1371" kern="0" dirty="0">
                <a:gradFill>
                  <a:gsLst>
                    <a:gs pos="0">
                      <a:srgbClr val="FFFFFF"/>
                    </a:gs>
                    <a:gs pos="100000">
                      <a:srgbClr val="FFFFFF"/>
                    </a:gs>
                  </a:gsLst>
                  <a:lin ang="5400000" scaled="1"/>
                </a:gradFill>
                <a:latin typeface="Segoe UI"/>
              </a:rPr>
              <a:t>Service Bus</a:t>
            </a:r>
          </a:p>
        </p:txBody>
      </p:sp>
      <p:sp>
        <p:nvSpPr>
          <p:cNvPr id="92" name="Rectangle 91"/>
          <p:cNvSpPr>
            <a:spLocks noChangeArrowheads="1"/>
          </p:cNvSpPr>
          <p:nvPr/>
        </p:nvSpPr>
        <p:spPr bwMode="auto">
          <a:xfrm>
            <a:off x="9497838" y="2917280"/>
            <a:ext cx="998425" cy="477991"/>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a:rPr>
              <a:t>Azure</a:t>
            </a:r>
            <a:br>
              <a:rPr lang="en-US" sz="1371" kern="0" dirty="0">
                <a:gradFill>
                  <a:gsLst>
                    <a:gs pos="0">
                      <a:srgbClr val="FFFFFF"/>
                    </a:gs>
                    <a:gs pos="100000">
                      <a:srgbClr val="FFFFFF"/>
                    </a:gs>
                  </a:gsLst>
                  <a:lin ang="5400000" scaled="1"/>
                </a:gradFill>
                <a:latin typeface="Segoe UI"/>
              </a:rPr>
            </a:br>
            <a:r>
              <a:rPr lang="en-US" sz="1371" kern="0" dirty="0">
                <a:gradFill>
                  <a:gsLst>
                    <a:gs pos="0">
                      <a:srgbClr val="FFFFFF"/>
                    </a:gs>
                    <a:gs pos="100000">
                      <a:srgbClr val="FFFFFF"/>
                    </a:gs>
                  </a:gsLst>
                  <a:lin ang="5400000" scaled="1"/>
                </a:gradFill>
                <a:latin typeface="Segoe UI"/>
              </a:rPr>
              <a:t>Event Hub</a:t>
            </a:r>
          </a:p>
        </p:txBody>
      </p:sp>
      <p:pic>
        <p:nvPicPr>
          <p:cNvPr id="9" name="Picture 8"/>
          <p:cNvPicPr>
            <a:picLocks noChangeAspect="1"/>
          </p:cNvPicPr>
          <p:nvPr/>
        </p:nvPicPr>
        <p:blipFill>
          <a:blip r:embed="rId7"/>
          <a:stretch>
            <a:fillRect/>
          </a:stretch>
        </p:blipFill>
        <p:spPr>
          <a:xfrm>
            <a:off x="11039244" y="3581389"/>
            <a:ext cx="483459" cy="590893"/>
          </a:xfrm>
          <a:prstGeom prst="rect">
            <a:avLst/>
          </a:prstGeom>
        </p:spPr>
      </p:pic>
      <p:sp>
        <p:nvSpPr>
          <p:cNvPr id="95" name="Rectangle 94"/>
          <p:cNvSpPr>
            <a:spLocks noChangeArrowheads="1"/>
          </p:cNvSpPr>
          <p:nvPr/>
        </p:nvSpPr>
        <p:spPr bwMode="auto">
          <a:xfrm>
            <a:off x="10691314" y="4297292"/>
            <a:ext cx="1181142" cy="284247"/>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err="1">
                <a:gradFill>
                  <a:gsLst>
                    <a:gs pos="0">
                      <a:srgbClr val="FFFFFF"/>
                    </a:gs>
                    <a:gs pos="100000">
                      <a:srgbClr val="FFFFFF"/>
                    </a:gs>
                  </a:gsLst>
                  <a:lin ang="5400000" scaled="1"/>
                </a:gradFill>
                <a:latin typeface="Segoe UI"/>
              </a:rPr>
              <a:t>AzureDocDb</a:t>
            </a:r>
            <a:endParaRPr lang="en-US" sz="1371" kern="0" dirty="0">
              <a:gradFill>
                <a:gsLst>
                  <a:gs pos="0">
                    <a:srgbClr val="FFFFFF"/>
                  </a:gs>
                  <a:gs pos="100000">
                    <a:srgbClr val="FFFFFF"/>
                  </a:gs>
                </a:gsLst>
                <a:lin ang="5400000" scaled="1"/>
              </a:gradFill>
              <a:latin typeface="Segoe UI"/>
            </a:endParaRPr>
          </a:p>
        </p:txBody>
      </p:sp>
      <p:grpSp>
        <p:nvGrpSpPr>
          <p:cNvPr id="21" name="Group 20"/>
          <p:cNvGrpSpPr/>
          <p:nvPr/>
        </p:nvGrpSpPr>
        <p:grpSpPr>
          <a:xfrm>
            <a:off x="4491422" y="2496863"/>
            <a:ext cx="1295430" cy="3557228"/>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89630" tIns="44814" rIns="89630" bIns="44814" rtlCol="0">
              <a:spAutoFit/>
            </a:bodyPr>
            <a:lstStyle/>
            <a:p>
              <a:pPr algn="ctr" defTabSz="896214">
                <a:lnSpc>
                  <a:spcPct val="90000"/>
                </a:lnSpc>
                <a:defRPr/>
              </a:pP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04862" y="4358030"/>
              <a:ext cx="674371" cy="640080"/>
            </a:xfrm>
            <a:prstGeom prst="rect">
              <a:avLst/>
            </a:prstGeom>
          </p:spPr>
        </p:pic>
      </p:grpSp>
      <p:grpSp>
        <p:nvGrpSpPr>
          <p:cNvPr id="22" name="Group 21"/>
          <p:cNvGrpSpPr/>
          <p:nvPr/>
        </p:nvGrpSpPr>
        <p:grpSpPr>
          <a:xfrm>
            <a:off x="6248609" y="3659446"/>
            <a:ext cx="1634727" cy="239464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Local</a:t>
              </a:r>
              <a:br>
                <a:rPr lang="en-US" sz="1961" kern="0" dirty="0"/>
              </a:br>
              <a:r>
                <a:rPr lang="en-US" sz="1961"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30" tIns="89630" rIns="89630" bIns="44814" numCol="1" anchor="t" anchorCtr="0" compatLnSpc="1">
              <a:prstTxWarp prst="textNoShape">
                <a:avLst/>
              </a:prstTxWarp>
            </a:bodyPr>
            <a:lstStyle/>
            <a:p>
              <a:pPr algn="ctr" defTabSz="896214">
                <a:defRPr/>
              </a:pPr>
              <a:r>
                <a:rPr lang="en-US" sz="2353" b="1" kern="0" dirty="0">
                  <a:gradFill>
                    <a:gsLst>
                      <a:gs pos="0">
                        <a:srgbClr val="FFFFFF"/>
                      </a:gs>
                      <a:gs pos="100000">
                        <a:srgbClr val="FFFFFF"/>
                      </a:gs>
                    </a:gsLst>
                    <a:lin ang="5400000" scaled="0"/>
                  </a:gradFill>
                  <a:latin typeface="Segoe UI"/>
                </a:rPr>
                <a:t>&lt;/&gt;</a:t>
              </a:r>
            </a:p>
          </p:txBody>
        </p:sp>
      </p:grpSp>
      <p:grpSp>
        <p:nvGrpSpPr>
          <p:cNvPr id="26" name="Group 25"/>
          <p:cNvGrpSpPr/>
          <p:nvPr/>
        </p:nvGrpSpPr>
        <p:grpSpPr>
          <a:xfrm>
            <a:off x="450365" y="2400940"/>
            <a:ext cx="1572137" cy="3653150"/>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Event-driven</a:t>
              </a:r>
              <a:br>
                <a:rPr lang="en-US" sz="1961" kern="0" dirty="0"/>
              </a:br>
              <a:r>
                <a:rPr lang="en-US" sz="1961" kern="0" dirty="0"/>
                <a:t>scale</a:t>
              </a:r>
            </a:p>
          </p:txBody>
        </p:sp>
        <p:pic>
          <p:nvPicPr>
            <p:cNvPr id="114" name="Picture 113"/>
            <p:cNvPicPr>
              <a:picLocks noChangeAspect="1"/>
            </p:cNvPicPr>
            <p:nvPr/>
          </p:nvPicPr>
          <p:blipFill rotWithShape="1">
            <a:blip r:embed="rId11" cstate="screen">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46471" y="3312517"/>
            <a:ext cx="1226293" cy="2741572"/>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Reduced </a:t>
              </a:r>
              <a:br>
                <a:rPr lang="en-US" sz="1961" kern="0" dirty="0"/>
              </a:br>
              <a:r>
                <a:rPr lang="en-US" sz="1961"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1" name="Picture 1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922823" y="2277305"/>
            <a:ext cx="607016" cy="520077"/>
          </a:xfrm>
          <a:prstGeom prst="rect">
            <a:avLst/>
          </a:prstGeom>
        </p:spPr>
      </p:pic>
      <p:grpSp>
        <p:nvGrpSpPr>
          <p:cNvPr id="36" name="Group 35"/>
          <p:cNvGrpSpPr/>
          <p:nvPr/>
        </p:nvGrpSpPr>
        <p:grpSpPr>
          <a:xfrm>
            <a:off x="9721326" y="2282303"/>
            <a:ext cx="489414" cy="510079"/>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grpSp>
      <p:grpSp>
        <p:nvGrpSpPr>
          <p:cNvPr id="37" name="Group 36"/>
          <p:cNvGrpSpPr/>
          <p:nvPr/>
        </p:nvGrpSpPr>
        <p:grpSpPr>
          <a:xfrm>
            <a:off x="8446602" y="2284201"/>
            <a:ext cx="486510" cy="508181"/>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a:endParaRPr>
            </a:p>
          </p:txBody>
        </p:sp>
      </p:grpSp>
    </p:spTree>
    <p:extLst>
      <p:ext uri="{BB962C8B-B14F-4D97-AF65-F5344CB8AC3E}">
        <p14:creationId xmlns:p14="http://schemas.microsoft.com/office/powerpoint/2010/main" val="205284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86CCD8-BD52-44DA-BE49-C2E7F943363B}"/>
              </a:ext>
            </a:extLst>
          </p:cNvPr>
          <p:cNvSpPr>
            <a:spLocks noGrp="1"/>
          </p:cNvSpPr>
          <p:nvPr>
            <p:ph type="body" sz="quarter" idx="10"/>
          </p:nvPr>
        </p:nvSpPr>
        <p:spPr>
          <a:xfrm>
            <a:off x="269239" y="1189177"/>
            <a:ext cx="11653523" cy="5066259"/>
          </a:xfrm>
        </p:spPr>
        <p:txBody>
          <a:bodyPr/>
          <a:lstStyle/>
          <a:p>
            <a:r>
              <a:rPr lang="en-US" dirty="0"/>
              <a:t>Binds to many Azure Services</a:t>
            </a:r>
          </a:p>
          <a:p>
            <a:pPr lvl="1"/>
            <a:r>
              <a:rPr lang="en-US" dirty="0"/>
              <a:t>Blob Storage</a:t>
            </a:r>
          </a:p>
          <a:p>
            <a:pPr lvl="1"/>
            <a:r>
              <a:rPr lang="en-US" dirty="0"/>
              <a:t>Service Bus</a:t>
            </a:r>
          </a:p>
          <a:p>
            <a:pPr lvl="1"/>
            <a:r>
              <a:rPr lang="en-US" dirty="0"/>
              <a:t>Event Hub</a:t>
            </a:r>
          </a:p>
          <a:p>
            <a:pPr lvl="1"/>
            <a:r>
              <a:rPr lang="en-US" dirty="0" err="1"/>
              <a:t>CosmosDB</a:t>
            </a:r>
            <a:r>
              <a:rPr lang="en-US" dirty="0"/>
              <a:t> (NoSQL) and more… </a:t>
            </a:r>
          </a:p>
          <a:p>
            <a:r>
              <a:rPr lang="en-US" dirty="0"/>
              <a:t>Supported Languages</a:t>
            </a:r>
          </a:p>
          <a:p>
            <a:pPr lvl="1"/>
            <a:r>
              <a:rPr lang="en-US" dirty="0"/>
              <a:t>Node.js</a:t>
            </a:r>
          </a:p>
          <a:p>
            <a:pPr lvl="1"/>
            <a:r>
              <a:rPr lang="en-US" dirty="0"/>
              <a:t>C#, F#, TypeScript</a:t>
            </a:r>
          </a:p>
          <a:p>
            <a:pPr lvl="1"/>
            <a:r>
              <a:rPr lang="en-US" dirty="0"/>
              <a:t>PHP, Batch</a:t>
            </a:r>
          </a:p>
          <a:p>
            <a:pPr lvl="1"/>
            <a:r>
              <a:rPr lang="en-US" dirty="0"/>
              <a:t>PowerShell and more… </a:t>
            </a:r>
          </a:p>
          <a:p>
            <a:r>
              <a:rPr lang="en-US" sz="3600" dirty="0">
                <a:hlinkClick r:id="rId3"/>
              </a:rPr>
              <a:t>https://aka.ms/TryAppService</a:t>
            </a:r>
            <a:endParaRPr lang="en-US" dirty="0"/>
          </a:p>
        </p:txBody>
      </p:sp>
      <p:sp>
        <p:nvSpPr>
          <p:cNvPr id="3" name="Title 2">
            <a:extLst>
              <a:ext uri="{FF2B5EF4-FFF2-40B4-BE49-F238E27FC236}">
                <a16:creationId xmlns:a16="http://schemas.microsoft.com/office/drawing/2014/main" id="{2C50F33D-9D22-4EAB-905F-3FF8CDF81666}"/>
              </a:ext>
            </a:extLst>
          </p:cNvPr>
          <p:cNvSpPr>
            <a:spLocks noGrp="1"/>
          </p:cNvSpPr>
          <p:nvPr>
            <p:ph type="title"/>
          </p:nvPr>
        </p:nvSpPr>
        <p:spPr/>
        <p:txBody>
          <a:bodyPr/>
          <a:lstStyle/>
          <a:p>
            <a:r>
              <a:rPr lang="en-US" dirty="0"/>
              <a:t>Azure Functions</a:t>
            </a:r>
          </a:p>
        </p:txBody>
      </p:sp>
      <p:pic>
        <p:nvPicPr>
          <p:cNvPr id="9" name="Picture 6">
            <a:extLst>
              <a:ext uri="{FF2B5EF4-FFF2-40B4-BE49-F238E27FC236}">
                <a16:creationId xmlns:a16="http://schemas.microsoft.com/office/drawing/2014/main" id="{A870B646-E343-4DEF-A989-309DF093A8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45184" y="1440253"/>
            <a:ext cx="3893877" cy="3774476"/>
          </a:xfrm>
          <a:prstGeom prst="rect">
            <a:avLst/>
          </a:prstGeom>
        </p:spPr>
      </p:pic>
    </p:spTree>
    <p:extLst>
      <p:ext uri="{BB962C8B-B14F-4D97-AF65-F5344CB8AC3E}">
        <p14:creationId xmlns:p14="http://schemas.microsoft.com/office/powerpoint/2010/main" val="37032515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bwMode="auto">
          <a:xfrm>
            <a:off x="405480" y="2009660"/>
            <a:ext cx="3436295" cy="2838679"/>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Triggers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r>
              <a:rPr kumimoji="0" lang="en-US" sz="352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nd</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Bindings</a:t>
            </a:r>
          </a:p>
        </p:txBody>
      </p:sp>
      <p:pic>
        <p:nvPicPr>
          <p:cNvPr id="2" name="Picture 1"/>
          <p:cNvPicPr>
            <a:picLocks noChangeAspect="1"/>
          </p:cNvPicPr>
          <p:nvPr/>
        </p:nvPicPr>
        <p:blipFill>
          <a:blip r:embed="rId3"/>
          <a:stretch>
            <a:fillRect/>
          </a:stretch>
        </p:blipFill>
        <p:spPr>
          <a:xfrm>
            <a:off x="4230319" y="801781"/>
            <a:ext cx="7722433" cy="5254439"/>
          </a:xfrm>
          <a:prstGeom prst="rect">
            <a:avLst/>
          </a:prstGeom>
        </p:spPr>
      </p:pic>
    </p:spTree>
    <p:extLst>
      <p:ext uri="{BB962C8B-B14F-4D97-AF65-F5344CB8AC3E}">
        <p14:creationId xmlns:p14="http://schemas.microsoft.com/office/powerpoint/2010/main" val="4008084543"/>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11.xml><?xml version="1.0" encoding="utf-8"?>
<a:theme xmlns:a="http://schemas.openxmlformats.org/drawingml/2006/main" name="3_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12.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4.xml><?xml version="1.0" encoding="utf-8"?>
<a:theme xmlns:a="http://schemas.openxmlformats.org/drawingml/2006/main" name="4_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15.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6.xml><?xml version="1.0" encoding="utf-8"?>
<a:theme xmlns:a="http://schemas.openxmlformats.org/drawingml/2006/main" name="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1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8.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9.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0.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21.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2.xml><?xml version="1.0" encoding="utf-8"?>
<a:theme xmlns:a="http://schemas.openxmlformats.org/drawingml/2006/main" name="6-30537_Envision 2016 Concurrent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16x9_TemplatePresentation2.potx" id="{CC2A716B-1AFB-4FF4-87F1-71EE7684FB2B}" vid="{EFC38293-0A39-41DA-933E-CF61D8589E73}"/>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00B0F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827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3810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9.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2016-10-26T02:14:35+00:00</LastSharedByTime>
    <DocumentDescription xmlns="230e9df3-be65-4c73-a93b-d1236ebd677e">What are serverless functions and how are they different? Find out our a serverless pattern might be useful for your scenario.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https://microsoft.sharepoint.com/sites/Infopedia_G01KC/Media/Thumbnails/G01KC-1-18835/Azurefunctions.jpg</Url>
      <Description>https://microsoft.sharepoint.com/sites/Infopedia_G01KC/Media/Thumbnails/G01KC-1-18835/Azurefunctions.jpg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14</Value>
      <Value>30</Value>
      <Value>29</Value>
      <Value>31</Value>
      <Value>26</Value>
      <Value>42</Value>
      <Value>475</Value>
      <Value>346</Value>
      <Value>21</Value>
      <Value>20</Value>
      <Value>34</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G01KC-99682991-18842</_dlc_DocId>
    <_dlc_DocIdUrl xmlns="230e9df3-be65-4c73-a93b-d1236ebd677e">
      <Url>https://microsoft.sharepoint.com/sites/Infopedia_G01KC/_layouts/15/DocIdRedir.aspx?ID=G01KC-99682991-18842</Url>
      <Description>G01KC-99682991-18842</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_x0028_1_x0029_1 xmlns="b3bc04a5-d503-43b1-b98c-a8cf663329d9">
      <Url xsi:nil="true"/>
      <Description xsi:nil="true"/>
    </ODSWF_x0028_1_x0029_1>
    <ODSWF1 xmlns="b3bc04a5-d503-43b1-b98c-a8cf663329d9">
      <Url xsi:nil="true"/>
      <Description xsi:nil="true"/>
    </ODSWF1>
    <ODSWF2_x0028_1_x0029_0 xmlns="b3bc04a5-d503-43b1-b98c-a8cf663329d9">
      <Url xsi:nil="true"/>
      <Description xsi:nil="true"/>
    </ODSWF2_x0028_1_x0029_0>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6F9CC4-B826-4737-BAD3-C82F2CFD9006}">
  <ds:schemaRefs>
    <ds:schemaRef ds:uri="http://schemas.microsoft.com/sharepoint/v3/contenttype/forms"/>
  </ds:schemaRefs>
</ds:datastoreItem>
</file>

<file path=customXml/itemProps2.xml><?xml version="1.0" encoding="utf-8"?>
<ds:datastoreItem xmlns:ds="http://schemas.openxmlformats.org/officeDocument/2006/customXml" ds:itemID="{6DB4D36A-C154-4D84-8294-CC2D904A90A6}">
  <ds:schemaRefs>
    <ds:schemaRef ds:uri="http://schemas.microsoft.com/office/2006/metadata/properties"/>
    <ds:schemaRef ds:uri="230e9df3-be65-4c73-a93b-d1236ebd677e"/>
    <ds:schemaRef ds:uri="http://purl.org/dc/terms/"/>
    <ds:schemaRef ds:uri="http://schemas.microsoft.com/sharepoint/v3"/>
    <ds:schemaRef ds:uri="http://purl.org/dc/dcmitype/"/>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2478d1b8-79bf-461f-b8e8-704d21601f1a"/>
    <ds:schemaRef ds:uri="b3bc04a5-d503-43b1-b98c-a8cf663329d9"/>
    <ds:schemaRef ds:uri="230E9DF3-BE65-4C73-A93B-D1236EBD677E"/>
  </ds:schemaRefs>
</ds:datastoreItem>
</file>

<file path=customXml/itemProps3.xml><?xml version="1.0" encoding="utf-8"?>
<ds:datastoreItem xmlns:ds="http://schemas.openxmlformats.org/officeDocument/2006/customXml" ds:itemID="{A94EC892-D1CD-44C0-A392-0494F9B6A694}">
  <ds:schemaRefs>
    <ds:schemaRef ds:uri="http://schemas.microsoft.com/sharepoint/events"/>
  </ds:schemaRefs>
</ds:datastoreItem>
</file>

<file path=customXml/itemProps4.xml><?xml version="1.0" encoding="utf-8"?>
<ds:datastoreItem xmlns:ds="http://schemas.openxmlformats.org/officeDocument/2006/customXml" ds:itemID="{F46EC7C6-F89E-45F9-BD44-62D365E0A4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2972</TotalTime>
  <Words>2937</Words>
  <Application>Microsoft Office PowerPoint</Application>
  <PresentationFormat>Widescreen</PresentationFormat>
  <Paragraphs>668</Paragraphs>
  <Slides>40</Slides>
  <Notes>35</Notes>
  <HiddenSlides>10</HiddenSlides>
  <MMClips>0</MMClips>
  <ScaleCrop>false</ScaleCrop>
  <HeadingPairs>
    <vt:vector size="6" baseType="variant">
      <vt:variant>
        <vt:lpstr>Fonts Used</vt:lpstr>
      </vt:variant>
      <vt:variant>
        <vt:i4>14</vt:i4>
      </vt:variant>
      <vt:variant>
        <vt:lpstr>Theme</vt:lpstr>
      </vt:variant>
      <vt:variant>
        <vt:i4>22</vt:i4>
      </vt:variant>
      <vt:variant>
        <vt:lpstr>Slide Titles</vt:lpstr>
      </vt:variant>
      <vt:variant>
        <vt:i4>40</vt:i4>
      </vt:variant>
    </vt:vector>
  </HeadingPairs>
  <TitlesOfParts>
    <vt:vector size="76" baseType="lpstr">
      <vt:lpstr>ＭＳ Ｐゴシック</vt:lpstr>
      <vt:lpstr>ＭＳ Ｐゴシック</vt:lpstr>
      <vt:lpstr>Arial</vt:lpstr>
      <vt:lpstr>Calibri</vt:lpstr>
      <vt:lpstr>Calibri Light</vt:lpstr>
      <vt:lpstr>Consolas</vt:lpstr>
      <vt:lpstr>Courier New</vt:lpstr>
      <vt:lpstr>DIN</vt:lpstr>
      <vt:lpstr>Segoe UI</vt:lpstr>
      <vt:lpstr>Segoe UI Light</vt:lpstr>
      <vt:lpstr>Segoe UI Semibold</vt:lpstr>
      <vt:lpstr>Segoe UI Semilight</vt:lpstr>
      <vt:lpstr>Times New Roman</vt:lpstr>
      <vt:lpstr>Wingdings</vt:lpstr>
      <vt:lpstr>5-30721_Build_2016_Template_Light</vt:lpstr>
      <vt:lpstr>1_BUILD CHARCOAL BACKGROUND</vt:lpstr>
      <vt:lpstr>BUILD CHARCOAL BACKGROUND</vt:lpstr>
      <vt:lpstr>2_Office Theme</vt:lpstr>
      <vt:lpstr>1_Office Theme</vt:lpstr>
      <vt:lpstr>1_WPC 2015 Dark Gray Template</vt:lpstr>
      <vt:lpstr>2_BUILD CHARCOAL BACKGROUND</vt:lpstr>
      <vt:lpstr>1_5-50002_Ignite_Breakout_Template</vt:lpstr>
      <vt:lpstr>1_Azure 2015</vt:lpstr>
      <vt:lpstr>COLOR TEMPLATE</vt:lpstr>
      <vt:lpstr>3_COLOR TEMPLATE</vt:lpstr>
      <vt:lpstr>Azure Event</vt:lpstr>
      <vt:lpstr>1_6-30537_Envision 2016 Keynote Template</vt:lpstr>
      <vt:lpstr>4_COLOR TEMPLATE</vt:lpstr>
      <vt:lpstr>WHITE TEMPLATE</vt:lpstr>
      <vt:lpstr>5-50057_TechSummit_FY17_Dark</vt:lpstr>
      <vt:lpstr>5-50091_TR24_BO_CT_Template</vt:lpstr>
      <vt:lpstr>1_WHITE TEMPLATE</vt:lpstr>
      <vt:lpstr>2_WHITE TEMPLATE</vt:lpstr>
      <vt:lpstr>5-50111_Build 2017_LIGHT GRAY TEMPLATE</vt:lpstr>
      <vt:lpstr>1_5-50111_Build 2017_LIGHT GRAY TEMPLATE</vt:lpstr>
      <vt:lpstr>6-30537_Envision 2016 Concurrent Template</vt:lpstr>
      <vt:lpstr>PowerPoint Presentation</vt:lpstr>
      <vt:lpstr>PowerPoint Presentation</vt:lpstr>
      <vt:lpstr>Agenda</vt:lpstr>
      <vt:lpstr>Serverless @ Microsoft</vt:lpstr>
      <vt:lpstr>Serverless Components in Azure</vt:lpstr>
      <vt:lpstr>Serverless application platform components</vt:lpstr>
      <vt:lpstr>Azure Functions</vt:lpstr>
      <vt:lpstr>Azure Functions</vt:lpstr>
      <vt:lpstr>PowerPoint Presentation</vt:lpstr>
      <vt:lpstr>Use Bindings in Your Code</vt:lpstr>
      <vt:lpstr>Use Bindings in Your Code</vt:lpstr>
      <vt:lpstr>Example DevOps experience with Functions </vt:lpstr>
      <vt:lpstr>Introducing Azure Logic Apps </vt:lpstr>
      <vt:lpstr>PowerPoint Presentation</vt:lpstr>
      <vt:lpstr>Logic Apps </vt:lpstr>
      <vt:lpstr>Logic Apps connects everything</vt:lpstr>
      <vt:lpstr>PowerPoint Presentation</vt:lpstr>
      <vt:lpstr>Azure Event Grid</vt:lpstr>
      <vt:lpstr>Demo:  Building Serverless Applications</vt:lpstr>
      <vt:lpstr>Tooling</vt:lpstr>
      <vt:lpstr>Azure Functions Portal</vt:lpstr>
      <vt:lpstr>Application Insights</vt:lpstr>
      <vt:lpstr>Azure Functions Core Tools – (CLI)</vt:lpstr>
      <vt:lpstr>Visual Studio 2017</vt:lpstr>
      <vt:lpstr>Visual Studio 2017 Tooling</vt:lpstr>
      <vt:lpstr>What’s next?</vt:lpstr>
      <vt:lpstr>Roadmap &amp; Preview Features</vt:lpstr>
      <vt:lpstr>Summary</vt:lpstr>
      <vt:lpstr>Build apps faster</vt:lpstr>
      <vt:lpstr>Increased developer productivity</vt:lpstr>
      <vt:lpstr>Azure Functions is an Open Source project </vt:lpstr>
      <vt:lpstr>Azure Functions in Use</vt:lpstr>
      <vt:lpstr>PowerPoint Presentation</vt:lpstr>
      <vt:lpstr>Questions? </vt:lpstr>
      <vt:lpstr>What is Serverless?</vt:lpstr>
      <vt:lpstr>PowerPoint Presentation</vt:lpstr>
      <vt:lpstr>The “evolution” of application platforms</vt:lpstr>
      <vt:lpstr>Serverless is …  </vt:lpstr>
      <vt:lpstr>Do more. Serverless. </vt:lpstr>
      <vt:lpstr>Serverless application platform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Overview</dc:title>
  <dc:creator>Joe.Raio@Microsoft.com</dc:creator>
  <cp:lastModifiedBy>Joe Raio</cp:lastModifiedBy>
  <cp:revision>29</cp:revision>
  <dcterms:created xsi:type="dcterms:W3CDTF">2016-06-19T21:50:52Z</dcterms:created>
  <dcterms:modified xsi:type="dcterms:W3CDTF">2017-08-25T13:12:45Z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BusinessArchitecture">
    <vt:lpwstr/>
  </property>
  <property fmtid="{D5CDD505-2E9C-101B-9397-08002B2CF9AE}" pid="12" name="Products">
    <vt:lpwstr>26;#Microsoft Azure|669a3112-5edf-444b-a003-630063601f07;#475;#applications|9aef2011-c167-449d-82f4-36727df3ac32;#346;#software development tools|24853bda-fb66-4716-8bc8-88d26fdb57cb</vt:lpwstr>
  </property>
  <property fmtid="{D5CDD505-2E9C-101B-9397-08002B2CF9AE}" pid="13" name="ActivitiesAndPrograms">
    <vt:lpwstr/>
  </property>
  <property fmtid="{D5CDD505-2E9C-101B-9397-08002B2CF9AE}" pid="14" name="Segments">
    <vt:lpwstr/>
  </property>
  <property fmtid="{D5CDD505-2E9C-101B-9397-08002B2CF9AE}" pid="15" name="Partners">
    <vt:lpwstr/>
  </property>
  <property fmtid="{D5CDD505-2E9C-101B-9397-08002B2CF9AE}" pid="16" name="Topics">
    <vt:lpwstr>29;#features|94b87768-f145-4764-adbd-fec700e47348;#30;#hub subset|c6bfd112-b986-4a0a-aa8d-90e767bfdfa6</vt:lpwstr>
  </property>
  <property fmtid="{D5CDD505-2E9C-101B-9397-08002B2CF9AE}" pid="17" name="Groups">
    <vt:lpwstr>31;#Microsoft Azure Marketing|0958c357-5252-473f-8b4e-42f27525a99d;#34;#Worldwide Readiness|c6595b84-b463-470a-bb46-2a47364645be;#42;#Cloud and Enterprise Marketing Group|4f75e184-e5aa-4234-a07f-b032d60df254</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d7cb5187-7108-45d2-9d59-03215b5559d3</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169;#presentations|317da5a4-398e-4c38-b265-afd519770055</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ies>
</file>